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9" r:id="rId2"/>
    <p:sldId id="369" r:id="rId3"/>
    <p:sldId id="257" r:id="rId4"/>
    <p:sldId id="288" r:id="rId5"/>
    <p:sldId id="346" r:id="rId6"/>
    <p:sldId id="277" r:id="rId7"/>
    <p:sldId id="326" r:id="rId8"/>
    <p:sldId id="260" r:id="rId9"/>
    <p:sldId id="262" r:id="rId10"/>
    <p:sldId id="265" r:id="rId11"/>
    <p:sldId id="264" r:id="rId12"/>
    <p:sldId id="366" r:id="rId13"/>
    <p:sldId id="268" r:id="rId14"/>
    <p:sldId id="371" r:id="rId15"/>
    <p:sldId id="286" r:id="rId16"/>
    <p:sldId id="347" r:id="rId17"/>
    <p:sldId id="372" r:id="rId18"/>
    <p:sldId id="373" r:id="rId19"/>
    <p:sldId id="375" r:id="rId20"/>
    <p:sldId id="374" r:id="rId21"/>
    <p:sldId id="376" r:id="rId22"/>
    <p:sldId id="377" r:id="rId23"/>
    <p:sldId id="389" r:id="rId24"/>
    <p:sldId id="378" r:id="rId25"/>
    <p:sldId id="364" r:id="rId26"/>
    <p:sldId id="328" r:id="rId27"/>
    <p:sldId id="256" r:id="rId28"/>
    <p:sldId id="365" r:id="rId29"/>
    <p:sldId id="267" r:id="rId30"/>
    <p:sldId id="368" r:id="rId31"/>
    <p:sldId id="388" r:id="rId32"/>
    <p:sldId id="380" r:id="rId33"/>
    <p:sldId id="381" r:id="rId34"/>
    <p:sldId id="384" r:id="rId35"/>
    <p:sldId id="383" r:id="rId36"/>
    <p:sldId id="385" r:id="rId37"/>
    <p:sldId id="386" r:id="rId38"/>
    <p:sldId id="391" r:id="rId39"/>
    <p:sldId id="390" r:id="rId40"/>
    <p:sldId id="392" r:id="rId41"/>
    <p:sldId id="393" r:id="rId42"/>
    <p:sldId id="278" r:id="rId43"/>
    <p:sldId id="39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4">
          <p15:clr>
            <a:srgbClr val="A4A3A4"/>
          </p15:clr>
        </p15:guide>
        <p15:guide id="2" pos="213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844" autoAdjust="0"/>
    <p:restoredTop sz="93826" autoAdjust="0"/>
  </p:normalViewPr>
  <p:slideViewPr>
    <p:cSldViewPr>
      <p:cViewPr varScale="1">
        <p:scale>
          <a:sx n="67" d="100"/>
          <a:sy n="67" d="100"/>
        </p:scale>
        <p:origin x="640" y="52"/>
      </p:cViewPr>
      <p:guideLst>
        <p:guide orient="horz" pos="2366"/>
        <p:guide pos="2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46" y="-78"/>
      </p:cViewPr>
      <p:guideLst>
        <p:guide orient="horz" pos="3154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E35-4212-8288-E547B11DC7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E35-4212-8288-E547B11DC7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E35-4212-8288-E547B11DC7C0}"/>
              </c:ext>
            </c:extLst>
          </c:dPt>
          <c:dLbls>
            <c:dLbl>
              <c:idx val="0"/>
              <c:layout>
                <c:manualLayout>
                  <c:x val="-0.19649213272194821"/>
                  <c:y val="0.115142838208499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40678989055687"/>
                      <c:h val="0.308725984565056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E35-4212-8288-E547B11DC7C0}"/>
                </c:ext>
              </c:extLst>
            </c:dLbl>
            <c:dLbl>
              <c:idx val="1"/>
              <c:layout>
                <c:manualLayout>
                  <c:x val="-0.18824287821100005"/>
                  <c:y val="-0.3335007302637298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45332685454918"/>
                      <c:h val="0.308725984565056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E35-4212-8288-E547B11DC7C0}"/>
                </c:ext>
              </c:extLst>
            </c:dLbl>
            <c:dLbl>
              <c:idx val="2"/>
              <c:layout>
                <c:manualLayout>
                  <c:x val="0.19767265051894323"/>
                  <c:y val="9.519205032407873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87188716756267"/>
                      <c:h val="0.308725984565056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E35-4212-8288-E547B11DC7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Sheet1!$A$1:$C$1</c:f>
              <c:strCache>
                <c:ptCount val="3"/>
                <c:pt idx="0">
                  <c:v>摩托车</c:v>
                </c:pt>
                <c:pt idx="1">
                  <c:v>割草机</c:v>
                </c:pt>
                <c:pt idx="2">
                  <c:v>汽车齿轮</c:v>
                </c:pt>
              </c:strCache>
            </c:strRef>
          </c:cat>
          <c:val>
            <c:numRef>
              <c:f>Sheet1!$A$2:$C$2</c:f>
              <c:numCache>
                <c:formatCode>0%</c:formatCode>
                <c:ptCount val="3"/>
                <c:pt idx="0">
                  <c:v>0.25</c:v>
                </c:pt>
                <c:pt idx="1">
                  <c:v>0.4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35-4212-8288-E547B11DC7C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产值（亿元）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noFill/>
              <a:ln>
                <a:solidFill>
                  <a:schemeClr val="accent1"/>
                </a:solidFill>
                <a:prstDash val="sys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A4-4C26-A0C8-E5EE849E340A}"/>
              </c:ext>
            </c:extLst>
          </c:dPt>
          <c:cat>
            <c:strRef>
              <c:f>Sheet1!$A$1:$G$1</c:f>
              <c:strCache>
                <c:ptCount val="7"/>
                <c:pt idx="0">
                  <c:v>2015年</c:v>
                </c:pt>
                <c:pt idx="1">
                  <c:v>2016年</c:v>
                </c:pt>
                <c:pt idx="2">
                  <c:v>2017年</c:v>
                </c:pt>
                <c:pt idx="3">
                  <c:v>2018年</c:v>
                </c:pt>
                <c:pt idx="4">
                  <c:v>2019年</c:v>
                </c:pt>
                <c:pt idx="5">
                  <c:v>2020年</c:v>
                </c:pt>
                <c:pt idx="6">
                  <c:v>2021年</c:v>
                </c:pt>
              </c:strCache>
            </c:strRef>
          </c:cat>
          <c:val>
            <c:numRef>
              <c:f>Sheet1!$A$2:$G$2</c:f>
              <c:numCache>
                <c:formatCode>General</c:formatCode>
                <c:ptCount val="7"/>
                <c:pt idx="0">
                  <c:v>2.21</c:v>
                </c:pt>
                <c:pt idx="1">
                  <c:v>3.6</c:v>
                </c:pt>
                <c:pt idx="2">
                  <c:v>4.2</c:v>
                </c:pt>
                <c:pt idx="3">
                  <c:v>3.9</c:v>
                </c:pt>
                <c:pt idx="4">
                  <c:v>2.8</c:v>
                </c:pt>
                <c:pt idx="5">
                  <c:v>2.87</c:v>
                </c:pt>
                <c:pt idx="6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A4-4C26-A0C8-E5EE849E3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8055584"/>
        <c:axId val="668062800"/>
      </c:barChart>
      <c:lineChart>
        <c:grouping val="standard"/>
        <c:varyColors val="0"/>
        <c:ser>
          <c:idx val="1"/>
          <c:order val="1"/>
          <c:tx>
            <c:v>增长率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Sheet1!$A$1:$G$1</c:f>
              <c:strCache>
                <c:ptCount val="7"/>
                <c:pt idx="0">
                  <c:v>2015年</c:v>
                </c:pt>
                <c:pt idx="1">
                  <c:v>2016年</c:v>
                </c:pt>
                <c:pt idx="2">
                  <c:v>2017年</c:v>
                </c:pt>
                <c:pt idx="3">
                  <c:v>2018年</c:v>
                </c:pt>
                <c:pt idx="4">
                  <c:v>2019年</c:v>
                </c:pt>
                <c:pt idx="5">
                  <c:v>2020年</c:v>
                </c:pt>
                <c:pt idx="6">
                  <c:v>2021年</c:v>
                </c:pt>
              </c:strCache>
            </c:strRef>
          </c:cat>
          <c:val>
            <c:numRef>
              <c:f>Sheet1!$A$3:$G$3</c:f>
              <c:numCache>
                <c:formatCode>0.00%</c:formatCode>
                <c:ptCount val="7"/>
                <c:pt idx="1">
                  <c:v>0.62895927601809964</c:v>
                </c:pt>
                <c:pt idx="2">
                  <c:v>0.16666666666666669</c:v>
                </c:pt>
                <c:pt idx="3">
                  <c:v>-7.1428571428571494E-2</c:v>
                </c:pt>
                <c:pt idx="4">
                  <c:v>-0.2820512820512821</c:v>
                </c:pt>
                <c:pt idx="5">
                  <c:v>2.5000000000000102E-2</c:v>
                </c:pt>
                <c:pt idx="6">
                  <c:v>0.21951219512195116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0A4-4C26-A0C8-E5EE849E3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8063128"/>
        <c:axId val="668059848"/>
      </c:lineChart>
      <c:catAx>
        <c:axId val="66805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68062800"/>
        <c:crosses val="autoZero"/>
        <c:auto val="1"/>
        <c:lblAlgn val="ctr"/>
        <c:lblOffset val="100"/>
        <c:noMultiLvlLbl val="0"/>
      </c:catAx>
      <c:valAx>
        <c:axId val="66806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68055584"/>
        <c:crosses val="autoZero"/>
        <c:crossBetween val="between"/>
      </c:valAx>
      <c:valAx>
        <c:axId val="668059848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68063128"/>
        <c:crosses val="max"/>
        <c:crossBetween val="between"/>
      </c:valAx>
      <c:catAx>
        <c:axId val="668063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805984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767A76-FA1B-49D5-8A0F-773A249BA61B}" type="doc">
      <dgm:prSet loTypeId="urn:microsoft.com/office/officeart/2005/8/layout/gear1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17C0095-017E-4B2A-B170-FB6C49960321}">
      <dgm:prSet phldrT="[文本]"/>
      <dgm:spPr/>
      <dgm:t>
        <a:bodyPr/>
        <a:lstStyle/>
        <a:p>
          <a:r>
            <a:rPr lang="zh-CN" altLang="en-US" dirty="0"/>
            <a:t>宝鑫动力</a:t>
          </a:r>
        </a:p>
      </dgm:t>
    </dgm:pt>
    <dgm:pt modelId="{5E819A86-19B9-4956-8389-F081D062CE91}" type="parTrans" cxnId="{BD0EC6B2-015E-48A1-B3AD-A57D051D92DB}">
      <dgm:prSet/>
      <dgm:spPr/>
      <dgm:t>
        <a:bodyPr/>
        <a:lstStyle/>
        <a:p>
          <a:endParaRPr lang="zh-CN" altLang="en-US"/>
        </a:p>
      </dgm:t>
    </dgm:pt>
    <dgm:pt modelId="{EBFDE0EF-D621-443D-8E46-D0EA92ED891A}" type="sibTrans" cxnId="{BD0EC6B2-015E-48A1-B3AD-A57D051D92DB}">
      <dgm:prSet/>
      <dgm:spPr/>
      <dgm:t>
        <a:bodyPr/>
        <a:lstStyle/>
        <a:p>
          <a:endParaRPr lang="zh-CN" altLang="en-US"/>
        </a:p>
      </dgm:t>
    </dgm:pt>
    <dgm:pt modelId="{54D7B2E2-0634-4B36-AF9D-FCAEEE7D476F}">
      <dgm:prSet phldrT="[文本]"/>
      <dgm:spPr/>
      <dgm:t>
        <a:bodyPr/>
        <a:lstStyle/>
        <a:p>
          <a:endParaRPr lang="zh-CN" altLang="en-US" dirty="0"/>
        </a:p>
      </dgm:t>
    </dgm:pt>
    <dgm:pt modelId="{F9FAF0E4-221C-4E91-B54F-FEF51FB65F0D}" type="parTrans" cxnId="{8E1EFB2E-784E-47C1-8214-BE361761EDC4}">
      <dgm:prSet/>
      <dgm:spPr/>
      <dgm:t>
        <a:bodyPr/>
        <a:lstStyle/>
        <a:p>
          <a:endParaRPr lang="zh-CN" altLang="en-US"/>
        </a:p>
      </dgm:t>
    </dgm:pt>
    <dgm:pt modelId="{0B811532-84A3-422C-AE10-7C6BA8CF6C57}" type="sibTrans" cxnId="{8E1EFB2E-784E-47C1-8214-BE361761EDC4}">
      <dgm:prSet/>
      <dgm:spPr/>
      <dgm:t>
        <a:bodyPr/>
        <a:lstStyle/>
        <a:p>
          <a:endParaRPr lang="zh-CN" altLang="en-US"/>
        </a:p>
      </dgm:t>
    </dgm:pt>
    <dgm:pt modelId="{381CE85D-C62C-422B-8879-3E099B7EA84F}">
      <dgm:prSet phldrT="[文本]"/>
      <dgm:spPr/>
      <dgm:t>
        <a:bodyPr/>
        <a:lstStyle/>
        <a:p>
          <a:endParaRPr lang="zh-CN" altLang="en-US" dirty="0"/>
        </a:p>
      </dgm:t>
    </dgm:pt>
    <dgm:pt modelId="{D0EF3326-0DC2-43E5-A7D0-43B90FDDC601}" type="parTrans" cxnId="{FEE5FDA3-F252-4EA4-9C0C-823A703C57B9}">
      <dgm:prSet/>
      <dgm:spPr/>
      <dgm:t>
        <a:bodyPr/>
        <a:lstStyle/>
        <a:p>
          <a:endParaRPr lang="zh-CN" altLang="en-US"/>
        </a:p>
      </dgm:t>
    </dgm:pt>
    <dgm:pt modelId="{D7598B51-EE7D-4D48-9B0C-67798B2C3106}" type="sibTrans" cxnId="{FEE5FDA3-F252-4EA4-9C0C-823A703C57B9}">
      <dgm:prSet/>
      <dgm:spPr/>
      <dgm:t>
        <a:bodyPr/>
        <a:lstStyle/>
        <a:p>
          <a:endParaRPr lang="zh-CN" altLang="en-US"/>
        </a:p>
      </dgm:t>
    </dgm:pt>
    <dgm:pt modelId="{426F941E-0896-4D9D-9234-96159F24A32E}" type="pres">
      <dgm:prSet presAssocID="{BB767A76-FA1B-49D5-8A0F-773A249BA61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8277E59-5330-43C6-921F-E26D446B3E3E}" type="pres">
      <dgm:prSet presAssocID="{917C0095-017E-4B2A-B170-FB6C49960321}" presName="gear1" presStyleLbl="node1" presStyleIdx="0" presStyleCnt="3" custLinFactX="-9620" custLinFactNeighborX="-100000" custLinFactNeighborY="-21636">
        <dgm:presLayoutVars>
          <dgm:chMax val="1"/>
          <dgm:bulletEnabled val="1"/>
        </dgm:presLayoutVars>
      </dgm:prSet>
      <dgm:spPr/>
    </dgm:pt>
    <dgm:pt modelId="{465B93A0-C32B-4973-AE53-FD7082E614FE}" type="pres">
      <dgm:prSet presAssocID="{917C0095-017E-4B2A-B170-FB6C49960321}" presName="gear1srcNode" presStyleLbl="node1" presStyleIdx="0" presStyleCnt="3"/>
      <dgm:spPr/>
    </dgm:pt>
    <dgm:pt modelId="{55FF64F5-F347-4FC3-9C09-8F23BA2DE650}" type="pres">
      <dgm:prSet presAssocID="{917C0095-017E-4B2A-B170-FB6C49960321}" presName="gear1dstNode" presStyleLbl="node1" presStyleIdx="0" presStyleCnt="3"/>
      <dgm:spPr/>
    </dgm:pt>
    <dgm:pt modelId="{EF3F5BFF-933C-4081-BA30-4161D1EA850F}" type="pres">
      <dgm:prSet presAssocID="{54D7B2E2-0634-4B36-AF9D-FCAEEE7D476F}" presName="gear2" presStyleLbl="node1" presStyleIdx="1" presStyleCnt="3" custAng="763187" custLinFactNeighborX="47663" custLinFactNeighborY="-23271">
        <dgm:presLayoutVars>
          <dgm:chMax val="1"/>
          <dgm:bulletEnabled val="1"/>
        </dgm:presLayoutVars>
      </dgm:prSet>
      <dgm:spPr/>
    </dgm:pt>
    <dgm:pt modelId="{5708FEA2-BCD7-4BFD-8606-B5974192825A}" type="pres">
      <dgm:prSet presAssocID="{54D7B2E2-0634-4B36-AF9D-FCAEEE7D476F}" presName="gear2srcNode" presStyleLbl="node1" presStyleIdx="1" presStyleCnt="3"/>
      <dgm:spPr/>
    </dgm:pt>
    <dgm:pt modelId="{0F9585DE-0DD6-4D6B-A0D0-8FF5FE49C96C}" type="pres">
      <dgm:prSet presAssocID="{54D7B2E2-0634-4B36-AF9D-FCAEEE7D476F}" presName="gear2dstNode" presStyleLbl="node1" presStyleIdx="1" presStyleCnt="3"/>
      <dgm:spPr/>
    </dgm:pt>
    <dgm:pt modelId="{F9AEDA1B-1C8B-44AB-9BC4-A23C618C51C7}" type="pres">
      <dgm:prSet presAssocID="{381CE85D-C62C-422B-8879-3E099B7EA84F}" presName="gear3" presStyleLbl="node1" presStyleIdx="2" presStyleCnt="3" custAng="19711772" custLinFactY="18535" custLinFactNeighborX="-1901" custLinFactNeighborY="100000"/>
      <dgm:spPr/>
    </dgm:pt>
    <dgm:pt modelId="{C700D45E-F6DA-46CC-A790-39EFD60C0C8B}" type="pres">
      <dgm:prSet presAssocID="{381CE85D-C62C-422B-8879-3E099B7EA84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4778C74-B976-43C5-84FE-DC29D0C622B2}" type="pres">
      <dgm:prSet presAssocID="{381CE85D-C62C-422B-8879-3E099B7EA84F}" presName="gear3srcNode" presStyleLbl="node1" presStyleIdx="2" presStyleCnt="3"/>
      <dgm:spPr/>
    </dgm:pt>
    <dgm:pt modelId="{BE20DBE0-DFB6-4419-8762-072610B529CA}" type="pres">
      <dgm:prSet presAssocID="{381CE85D-C62C-422B-8879-3E099B7EA84F}" presName="gear3dstNode" presStyleLbl="node1" presStyleIdx="2" presStyleCnt="3"/>
      <dgm:spPr/>
    </dgm:pt>
    <dgm:pt modelId="{C0EE3C6D-CC5C-4958-BF9F-397A0DC8ACC7}" type="pres">
      <dgm:prSet presAssocID="{EBFDE0EF-D621-443D-8E46-D0EA92ED891A}" presName="connector1" presStyleLbl="sibTrans2D1" presStyleIdx="0" presStyleCnt="3" custLinFactNeighborX="-32897" custLinFactNeighborY="-41586"/>
      <dgm:spPr/>
    </dgm:pt>
    <dgm:pt modelId="{DB2AFD76-9AFD-4AC3-A37A-E5A25DB8660C}" type="pres">
      <dgm:prSet presAssocID="{0B811532-84A3-422C-AE10-7C6BA8CF6C57}" presName="connector2" presStyleLbl="sibTrans2D1" presStyleIdx="1" presStyleCnt="3" custAng="14882838" custLinFactNeighborX="-21127" custLinFactNeighborY="52093"/>
      <dgm:spPr/>
    </dgm:pt>
    <dgm:pt modelId="{5DB71E2D-B35B-423C-AF59-A6891DBA1179}" type="pres">
      <dgm:prSet presAssocID="{D7598B51-EE7D-4D48-9B0C-67798B2C3106}" presName="connector3" presStyleLbl="sibTrans2D1" presStyleIdx="2" presStyleCnt="3" custAng="20885307" custLinFactNeighborX="-78838" custLinFactNeighborY="8894"/>
      <dgm:spPr/>
    </dgm:pt>
  </dgm:ptLst>
  <dgm:cxnLst>
    <dgm:cxn modelId="{09C83005-0F2F-493D-B473-EFEFF6B8D0FB}" type="presOf" srcId="{917C0095-017E-4B2A-B170-FB6C49960321}" destId="{465B93A0-C32B-4973-AE53-FD7082E614FE}" srcOrd="1" destOrd="0" presId="urn:microsoft.com/office/officeart/2005/8/layout/gear1"/>
    <dgm:cxn modelId="{E22F3C0F-EC13-4D42-AD76-4171AE7FAFB4}" type="presOf" srcId="{381CE85D-C62C-422B-8879-3E099B7EA84F}" destId="{BE20DBE0-DFB6-4419-8762-072610B529CA}" srcOrd="3" destOrd="0" presId="urn:microsoft.com/office/officeart/2005/8/layout/gear1"/>
    <dgm:cxn modelId="{7EC0DA2A-D337-4090-88C0-E86BC7B5303D}" type="presOf" srcId="{54D7B2E2-0634-4B36-AF9D-FCAEEE7D476F}" destId="{5708FEA2-BCD7-4BFD-8606-B5974192825A}" srcOrd="1" destOrd="0" presId="urn:microsoft.com/office/officeart/2005/8/layout/gear1"/>
    <dgm:cxn modelId="{ECA8062D-DCA2-467F-AD5C-0C4985FB22D1}" type="presOf" srcId="{EBFDE0EF-D621-443D-8E46-D0EA92ED891A}" destId="{C0EE3C6D-CC5C-4958-BF9F-397A0DC8ACC7}" srcOrd="0" destOrd="0" presId="urn:microsoft.com/office/officeart/2005/8/layout/gear1"/>
    <dgm:cxn modelId="{8E1EFB2E-784E-47C1-8214-BE361761EDC4}" srcId="{BB767A76-FA1B-49D5-8A0F-773A249BA61B}" destId="{54D7B2E2-0634-4B36-AF9D-FCAEEE7D476F}" srcOrd="1" destOrd="0" parTransId="{F9FAF0E4-221C-4E91-B54F-FEF51FB65F0D}" sibTransId="{0B811532-84A3-422C-AE10-7C6BA8CF6C57}"/>
    <dgm:cxn modelId="{29A36660-07E7-4928-B026-516A9CB3B72F}" type="presOf" srcId="{917C0095-017E-4B2A-B170-FB6C49960321}" destId="{55FF64F5-F347-4FC3-9C09-8F23BA2DE650}" srcOrd="2" destOrd="0" presId="urn:microsoft.com/office/officeart/2005/8/layout/gear1"/>
    <dgm:cxn modelId="{A043AC7B-4292-4D1F-AF4E-10331281C444}" type="presOf" srcId="{54D7B2E2-0634-4B36-AF9D-FCAEEE7D476F}" destId="{0F9585DE-0DD6-4D6B-A0D0-8FF5FE49C96C}" srcOrd="2" destOrd="0" presId="urn:microsoft.com/office/officeart/2005/8/layout/gear1"/>
    <dgm:cxn modelId="{A6444086-2D57-4773-98B5-3EC75BC477E2}" type="presOf" srcId="{381CE85D-C62C-422B-8879-3E099B7EA84F}" destId="{C700D45E-F6DA-46CC-A790-39EFD60C0C8B}" srcOrd="1" destOrd="0" presId="urn:microsoft.com/office/officeart/2005/8/layout/gear1"/>
    <dgm:cxn modelId="{827DBF8F-68BC-4150-9F61-585317724D6C}" type="presOf" srcId="{0B811532-84A3-422C-AE10-7C6BA8CF6C57}" destId="{DB2AFD76-9AFD-4AC3-A37A-E5A25DB8660C}" srcOrd="0" destOrd="0" presId="urn:microsoft.com/office/officeart/2005/8/layout/gear1"/>
    <dgm:cxn modelId="{DA03EA95-9FA7-450F-8283-C1A8093641E3}" type="presOf" srcId="{381CE85D-C62C-422B-8879-3E099B7EA84F}" destId="{F9AEDA1B-1C8B-44AB-9BC4-A23C618C51C7}" srcOrd="0" destOrd="0" presId="urn:microsoft.com/office/officeart/2005/8/layout/gear1"/>
    <dgm:cxn modelId="{FEE5FDA3-F252-4EA4-9C0C-823A703C57B9}" srcId="{BB767A76-FA1B-49D5-8A0F-773A249BA61B}" destId="{381CE85D-C62C-422B-8879-3E099B7EA84F}" srcOrd="2" destOrd="0" parTransId="{D0EF3326-0DC2-43E5-A7D0-43B90FDDC601}" sibTransId="{D7598B51-EE7D-4D48-9B0C-67798B2C3106}"/>
    <dgm:cxn modelId="{98E0EDA6-07B7-4872-9856-6A7DFE57364B}" type="presOf" srcId="{917C0095-017E-4B2A-B170-FB6C49960321}" destId="{A8277E59-5330-43C6-921F-E26D446B3E3E}" srcOrd="0" destOrd="0" presId="urn:microsoft.com/office/officeart/2005/8/layout/gear1"/>
    <dgm:cxn modelId="{BD0EC6B2-015E-48A1-B3AD-A57D051D92DB}" srcId="{BB767A76-FA1B-49D5-8A0F-773A249BA61B}" destId="{917C0095-017E-4B2A-B170-FB6C49960321}" srcOrd="0" destOrd="0" parTransId="{5E819A86-19B9-4956-8389-F081D062CE91}" sibTransId="{EBFDE0EF-D621-443D-8E46-D0EA92ED891A}"/>
    <dgm:cxn modelId="{F1C1FFC4-5662-42DB-BECE-35F6E55BDC0A}" type="presOf" srcId="{BB767A76-FA1B-49D5-8A0F-773A249BA61B}" destId="{426F941E-0896-4D9D-9234-96159F24A32E}" srcOrd="0" destOrd="0" presId="urn:microsoft.com/office/officeart/2005/8/layout/gear1"/>
    <dgm:cxn modelId="{47E9F2D0-2C2C-42F3-82FE-AA8045B57DF6}" type="presOf" srcId="{D7598B51-EE7D-4D48-9B0C-67798B2C3106}" destId="{5DB71E2D-B35B-423C-AF59-A6891DBA1179}" srcOrd="0" destOrd="0" presId="urn:microsoft.com/office/officeart/2005/8/layout/gear1"/>
    <dgm:cxn modelId="{2DE44DE3-8811-460F-9796-1D7DA752692C}" type="presOf" srcId="{381CE85D-C62C-422B-8879-3E099B7EA84F}" destId="{D4778C74-B976-43C5-84FE-DC29D0C622B2}" srcOrd="2" destOrd="0" presId="urn:microsoft.com/office/officeart/2005/8/layout/gear1"/>
    <dgm:cxn modelId="{BBECD2FA-DEF9-461C-8942-F083158F7721}" type="presOf" srcId="{54D7B2E2-0634-4B36-AF9D-FCAEEE7D476F}" destId="{EF3F5BFF-933C-4081-BA30-4161D1EA850F}" srcOrd="0" destOrd="0" presId="urn:microsoft.com/office/officeart/2005/8/layout/gear1"/>
    <dgm:cxn modelId="{7EF9464C-823C-4A15-AA7C-B680EACD0733}" type="presParOf" srcId="{426F941E-0896-4D9D-9234-96159F24A32E}" destId="{A8277E59-5330-43C6-921F-E26D446B3E3E}" srcOrd="0" destOrd="0" presId="urn:microsoft.com/office/officeart/2005/8/layout/gear1"/>
    <dgm:cxn modelId="{3B4F668D-0716-4633-AD84-747972BB6DCD}" type="presParOf" srcId="{426F941E-0896-4D9D-9234-96159F24A32E}" destId="{465B93A0-C32B-4973-AE53-FD7082E614FE}" srcOrd="1" destOrd="0" presId="urn:microsoft.com/office/officeart/2005/8/layout/gear1"/>
    <dgm:cxn modelId="{EE77CD07-F70D-41CD-9B85-C2AE0CFF3957}" type="presParOf" srcId="{426F941E-0896-4D9D-9234-96159F24A32E}" destId="{55FF64F5-F347-4FC3-9C09-8F23BA2DE650}" srcOrd="2" destOrd="0" presId="urn:microsoft.com/office/officeart/2005/8/layout/gear1"/>
    <dgm:cxn modelId="{5D141C5F-81C5-43E8-89C5-5F26A69DD6FF}" type="presParOf" srcId="{426F941E-0896-4D9D-9234-96159F24A32E}" destId="{EF3F5BFF-933C-4081-BA30-4161D1EA850F}" srcOrd="3" destOrd="0" presId="urn:microsoft.com/office/officeart/2005/8/layout/gear1"/>
    <dgm:cxn modelId="{E3591250-34F7-4805-BF00-68606330C232}" type="presParOf" srcId="{426F941E-0896-4D9D-9234-96159F24A32E}" destId="{5708FEA2-BCD7-4BFD-8606-B5974192825A}" srcOrd="4" destOrd="0" presId="urn:microsoft.com/office/officeart/2005/8/layout/gear1"/>
    <dgm:cxn modelId="{AA94F96E-89C1-4119-8314-8C8E807DC76C}" type="presParOf" srcId="{426F941E-0896-4D9D-9234-96159F24A32E}" destId="{0F9585DE-0DD6-4D6B-A0D0-8FF5FE49C96C}" srcOrd="5" destOrd="0" presId="urn:microsoft.com/office/officeart/2005/8/layout/gear1"/>
    <dgm:cxn modelId="{558E3ADF-5051-4F33-815A-89F8341DF007}" type="presParOf" srcId="{426F941E-0896-4D9D-9234-96159F24A32E}" destId="{F9AEDA1B-1C8B-44AB-9BC4-A23C618C51C7}" srcOrd="6" destOrd="0" presId="urn:microsoft.com/office/officeart/2005/8/layout/gear1"/>
    <dgm:cxn modelId="{FB33FDB6-07A8-4DE3-B4F3-242019FAB3D0}" type="presParOf" srcId="{426F941E-0896-4D9D-9234-96159F24A32E}" destId="{C700D45E-F6DA-46CC-A790-39EFD60C0C8B}" srcOrd="7" destOrd="0" presId="urn:microsoft.com/office/officeart/2005/8/layout/gear1"/>
    <dgm:cxn modelId="{0BB51A62-7CB0-4401-BD95-04D2028ADD59}" type="presParOf" srcId="{426F941E-0896-4D9D-9234-96159F24A32E}" destId="{D4778C74-B976-43C5-84FE-DC29D0C622B2}" srcOrd="8" destOrd="0" presId="urn:microsoft.com/office/officeart/2005/8/layout/gear1"/>
    <dgm:cxn modelId="{983D51FE-E5FC-469A-82BE-4B95C66A4149}" type="presParOf" srcId="{426F941E-0896-4D9D-9234-96159F24A32E}" destId="{BE20DBE0-DFB6-4419-8762-072610B529CA}" srcOrd="9" destOrd="0" presId="urn:microsoft.com/office/officeart/2005/8/layout/gear1"/>
    <dgm:cxn modelId="{44C899DC-1F9C-49D0-AB0C-A6C5AAF379FB}" type="presParOf" srcId="{426F941E-0896-4D9D-9234-96159F24A32E}" destId="{C0EE3C6D-CC5C-4958-BF9F-397A0DC8ACC7}" srcOrd="10" destOrd="0" presId="urn:microsoft.com/office/officeart/2005/8/layout/gear1"/>
    <dgm:cxn modelId="{E31C3945-4CF2-4112-A929-FB9E91496D9C}" type="presParOf" srcId="{426F941E-0896-4D9D-9234-96159F24A32E}" destId="{DB2AFD76-9AFD-4AC3-A37A-E5A25DB8660C}" srcOrd="11" destOrd="0" presId="urn:microsoft.com/office/officeart/2005/8/layout/gear1"/>
    <dgm:cxn modelId="{E961A08F-F2C0-4718-B352-83EF1E413960}" type="presParOf" srcId="{426F941E-0896-4D9D-9234-96159F24A32E}" destId="{5DB71E2D-B35B-423C-AF59-A6891DBA117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77E59-5330-43C6-921F-E26D446B3E3E}">
      <dsp:nvSpPr>
        <dsp:cNvPr id="0" name=""/>
        <dsp:cNvSpPr/>
      </dsp:nvSpPr>
      <dsp:spPr>
        <a:xfrm>
          <a:off x="172437" y="1195454"/>
          <a:ext cx="1986392" cy="1986392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宝鑫动力</a:t>
          </a:r>
        </a:p>
      </dsp:txBody>
      <dsp:txXfrm>
        <a:off x="571790" y="1660757"/>
        <a:ext cx="1187686" cy="1021046"/>
      </dsp:txXfrm>
    </dsp:sp>
    <dsp:sp modelId="{EF3F5BFF-933C-4081-BA30-4161D1EA850F}">
      <dsp:nvSpPr>
        <dsp:cNvPr id="0" name=""/>
        <dsp:cNvSpPr/>
      </dsp:nvSpPr>
      <dsp:spPr>
        <a:xfrm rot="763187">
          <a:off x="1882764" y="819534"/>
          <a:ext cx="1444648" cy="1444648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100" kern="1200" dirty="0"/>
        </a:p>
      </dsp:txBody>
      <dsp:txXfrm>
        <a:off x="2246458" y="1185427"/>
        <a:ext cx="717260" cy="712862"/>
      </dsp:txXfrm>
    </dsp:sp>
    <dsp:sp modelId="{F9AEDA1B-1C8B-44AB-9BC4-A23C618C51C7}">
      <dsp:nvSpPr>
        <dsp:cNvPr id="0" name=""/>
        <dsp:cNvSpPr/>
      </dsp:nvSpPr>
      <dsp:spPr>
        <a:xfrm rot="18811772">
          <a:off x="1970396" y="2213956"/>
          <a:ext cx="1415460" cy="141546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100" kern="1200" dirty="0"/>
        </a:p>
      </dsp:txBody>
      <dsp:txXfrm rot="900000">
        <a:off x="2280848" y="2524408"/>
        <a:ext cx="794556" cy="794556"/>
      </dsp:txXfrm>
    </dsp:sp>
    <dsp:sp modelId="{C0EE3C6D-CC5C-4958-BF9F-397A0DC8ACC7}">
      <dsp:nvSpPr>
        <dsp:cNvPr id="0" name=""/>
        <dsp:cNvSpPr/>
      </dsp:nvSpPr>
      <dsp:spPr>
        <a:xfrm>
          <a:off x="1354455" y="271690"/>
          <a:ext cx="2542581" cy="2542581"/>
        </a:xfrm>
        <a:prstGeom prst="circularArrow">
          <a:avLst>
            <a:gd name="adj1" fmla="val 4688"/>
            <a:gd name="adj2" fmla="val 299029"/>
            <a:gd name="adj3" fmla="val 2500592"/>
            <a:gd name="adj4" fmla="val 1589524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2AFD76-9AFD-4AC3-A37A-E5A25DB8660C}">
      <dsp:nvSpPr>
        <dsp:cNvPr id="0" name=""/>
        <dsp:cNvSpPr/>
      </dsp:nvSpPr>
      <dsp:spPr>
        <a:xfrm rot="14882838">
          <a:off x="548068" y="1800910"/>
          <a:ext cx="1847344" cy="184734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B71E2D-B35B-423C-AF59-A6891DBA1179}">
      <dsp:nvSpPr>
        <dsp:cNvPr id="0" name=""/>
        <dsp:cNvSpPr/>
      </dsp:nvSpPr>
      <dsp:spPr>
        <a:xfrm rot="20885307">
          <a:off x="105638" y="28671"/>
          <a:ext cx="1991809" cy="199180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47285-71B9-4B59-A3BB-9266074A10CF}" type="datetimeFigureOut">
              <a:rPr lang="zh-CN" altLang="en-US" smtClean="0"/>
              <a:pPr/>
              <a:t>2021/5/24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FC96-F4E5-43C3-9F12-142C3282DD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688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87269-583D-487B-8177-2226612E4CBC}" type="datetimeFigureOut">
              <a:rPr lang="zh-CN" altLang="en-US" smtClean="0"/>
              <a:pPr/>
              <a:t>2021/5/24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8FF75-30DE-4C04-AF18-60DD810671F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48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52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FF75-30DE-4C04-AF18-60DD810671F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815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FF75-30DE-4C04-AF18-60DD810671F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110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8FF75-30DE-4C04-AF18-60DD810671F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069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8FF75-30DE-4C04-AF18-60DD810671F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910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8FF75-30DE-4C04-AF18-60DD810671F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330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935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766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912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21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8FF75-30DE-4C04-AF18-60DD810671FB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1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8808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8FF75-30DE-4C04-AF18-60DD810671FB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54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52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526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951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FF75-30DE-4C04-AF18-60DD810671F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215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771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FF75-30DE-4C04-AF18-60DD810671F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44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FF75-30DE-4C04-AF18-60DD810671F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895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" y="6324600"/>
            <a:ext cx="2590799" cy="39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6200"/>
            <a:ext cx="9144000" cy="87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CD454-948A-46E6-A099-162EC715AE34}" type="datetime1">
              <a:rPr lang="zh-CN" altLang="en-US"/>
              <a:pPr>
                <a:defRPr/>
              </a:pPr>
              <a:t>2021/5/24 Monday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1</a:t>
            </a:r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13B94-36D8-481C-871A-734C38680346}" type="slidenum">
              <a:rPr lang="zh-CN" altLang="en-US"/>
              <a:pPr>
                <a:defRPr/>
              </a:pPr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3971"/>
            <a:ext cx="2133600" cy="476073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3971"/>
            <a:ext cx="2895600" cy="476073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3971"/>
            <a:ext cx="2133600" cy="476073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pPr lvl="0"/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6200" y="6324600"/>
            <a:ext cx="2590799" cy="39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0" y="76200"/>
            <a:ext cx="9144000" cy="87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8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7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13" Type="http://schemas.openxmlformats.org/officeDocument/2006/relationships/image" Target="../media/image104.jp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12" Type="http://schemas.openxmlformats.org/officeDocument/2006/relationships/image" Target="../media/image103.jpg"/><Relationship Id="rId2" Type="http://schemas.openxmlformats.org/officeDocument/2006/relationships/image" Target="../media/image93.png"/><Relationship Id="rId16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jpg"/><Relationship Id="rId4" Type="http://schemas.openxmlformats.org/officeDocument/2006/relationships/image" Target="../media/image95.png"/><Relationship Id="rId9" Type="http://schemas.openxmlformats.org/officeDocument/2006/relationships/image" Target="../media/image100.jpeg"/><Relationship Id="rId14" Type="http://schemas.openxmlformats.org/officeDocument/2006/relationships/image" Target="../media/image10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chart" Target="../charts/chart1.xml"/><Relationship Id="rId3" Type="http://schemas.openxmlformats.org/officeDocument/2006/relationships/image" Target="../media/image8.tiff"/><Relationship Id="rId7" Type="http://schemas.openxmlformats.org/officeDocument/2006/relationships/diagramData" Target="../diagrams/data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microsoft.com/office/2007/relationships/diagramDrawing" Target="../diagrams/drawing1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9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46470" y="3619998"/>
            <a:ext cx="3800036" cy="1561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923928" y="532003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/>
              <a:t>数控校直机</a:t>
            </a:r>
            <a:endParaRPr lang="en-US" altLang="zh-CN" sz="1000" b="1" dirty="0"/>
          </a:p>
          <a:p>
            <a:pPr algn="ctr"/>
            <a:r>
              <a:rPr lang="en-US" altLang="zh-CN" sz="1000" b="1" dirty="0"/>
              <a:t>NC Straightening Machine </a:t>
            </a:r>
            <a:endParaRPr lang="zh-CN" altLang="en-US" sz="1000" b="1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0" y="1066800"/>
            <a:ext cx="2317262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362200" y="2895600"/>
            <a:ext cx="2209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/>
              <a:t>德国卡帕</a:t>
            </a:r>
            <a:r>
              <a:rPr lang="en-US" altLang="zh-CN" sz="1000" b="1" dirty="0"/>
              <a:t> </a:t>
            </a:r>
            <a:r>
              <a:rPr lang="zh-CN" altLang="en-US" sz="1000" b="1" dirty="0"/>
              <a:t>磨齿机</a:t>
            </a:r>
            <a:endParaRPr lang="en-US" altLang="zh-CN" sz="1000" b="1" dirty="0"/>
          </a:p>
          <a:p>
            <a:pPr algn="ctr"/>
            <a:r>
              <a:rPr lang="en-US" altLang="zh-CN" sz="1000" b="1" dirty="0"/>
              <a:t>KAPP Gear Grinding Machine</a:t>
            </a:r>
            <a:endParaRPr lang="zh-CN" altLang="en-US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8956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/>
              <a:t>德国 强力珩齿机</a:t>
            </a:r>
            <a:endParaRPr lang="en-US" altLang="zh-CN" sz="1000" b="1" dirty="0"/>
          </a:p>
          <a:p>
            <a:pPr algn="ctr"/>
            <a:r>
              <a:rPr lang="en-US" altLang="zh-CN" sz="1000" b="1" dirty="0"/>
              <a:t>German PRAWEMA  Synchrofine Power Honing Machine  </a:t>
            </a:r>
          </a:p>
          <a:p>
            <a:pPr algn="ctr"/>
            <a:endParaRPr lang="zh-CN" altLang="en-US" sz="1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92620" y="3537332"/>
            <a:ext cx="1771443" cy="167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983432" y="5320030"/>
            <a:ext cx="1981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/>
              <a:t>电子束焊</a:t>
            </a:r>
            <a:endParaRPr lang="en-US" altLang="zh-CN" sz="1000" b="1" dirty="0"/>
          </a:p>
          <a:p>
            <a:pPr algn="ctr"/>
            <a:r>
              <a:rPr lang="en-US" altLang="zh-CN" sz="1000" b="1" dirty="0"/>
              <a:t>Electronic Beam  Welding</a:t>
            </a:r>
            <a:endParaRPr lang="zh-CN" altLang="en-US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5410" y="160655"/>
            <a:ext cx="7435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重要设备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equipment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38839" y="1053642"/>
            <a:ext cx="2305161" cy="1841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7086600" y="2952690"/>
            <a:ext cx="2057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/>
              <a:t>德国格里森</a:t>
            </a:r>
            <a:r>
              <a:rPr lang="en-US" altLang="zh-CN" sz="1000" b="1" dirty="0"/>
              <a:t>SRS410 </a:t>
            </a:r>
            <a:r>
              <a:rPr lang="zh-CN" altLang="en-US" sz="1000" b="1" dirty="0"/>
              <a:t>剃刀磨床</a:t>
            </a:r>
            <a:endParaRPr lang="en-US" altLang="zh-CN" sz="1000" b="1" dirty="0"/>
          </a:p>
          <a:p>
            <a:pPr algn="ctr"/>
            <a:r>
              <a:rPr lang="en-US" altLang="zh-CN" sz="1000" b="1" dirty="0"/>
              <a:t>Gleason </a:t>
            </a:r>
            <a:r>
              <a:rPr lang="en-US" altLang="zh-CN" sz="1000" b="1" dirty="0">
                <a:sym typeface="+mn-ea"/>
              </a:rPr>
              <a:t>SRS410 </a:t>
            </a:r>
            <a:r>
              <a:rPr lang="en-US" altLang="zh-CN" sz="1000" b="1" dirty="0"/>
              <a:t>Shaver Grinder</a:t>
            </a:r>
            <a:endParaRPr lang="zh-CN" altLang="en-US" sz="10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8094" y="3537332"/>
            <a:ext cx="2362200" cy="172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304800" y="5181600"/>
            <a:ext cx="2209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/>
              <a:t>台湾陆联数控滚刀磨床机</a:t>
            </a:r>
            <a:endParaRPr lang="en-US" altLang="zh-CN" sz="1000" b="1" dirty="0"/>
          </a:p>
          <a:p>
            <a:pPr algn="ctr"/>
            <a:r>
              <a:rPr lang="en-US" altLang="zh-CN" sz="1000" b="1" dirty="0"/>
              <a:t>LURAN CNC Hob Grinder</a:t>
            </a:r>
            <a:endParaRPr lang="zh-CN" altLang="en-US" sz="1000" b="1" dirty="0"/>
          </a:p>
        </p:txBody>
      </p:sp>
      <p:pic>
        <p:nvPicPr>
          <p:cNvPr id="20" name="图片 19" descr="P9090017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495800" y="1143000"/>
            <a:ext cx="2424000" cy="181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4572000" y="2895600"/>
            <a:ext cx="2209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/>
              <a:t>莱斯豪尔磨齿机</a:t>
            </a:r>
            <a:endParaRPr lang="en-US" altLang="zh-CN" sz="1000" b="1" dirty="0"/>
          </a:p>
          <a:p>
            <a:pPr algn="ctr"/>
            <a:r>
              <a:rPr lang="en-US" altLang="zh-CN" sz="1000" b="1" dirty="0" err="1"/>
              <a:t>Reishauer</a:t>
            </a:r>
            <a:r>
              <a:rPr lang="en-US" altLang="zh-CN" sz="1000" b="1" dirty="0"/>
              <a:t> Gear Grinding Machine</a:t>
            </a:r>
            <a:endParaRPr lang="zh-CN" altLang="en-US" sz="1000" b="1" dirty="0"/>
          </a:p>
        </p:txBody>
      </p:sp>
      <p:pic>
        <p:nvPicPr>
          <p:cNvPr id="11267" name="Picture 3" descr="C:\Documents and Settings\Administrator\Application Data\Tencent\Users\9018644\QQ\WinTemp\RichOle\%QCV9V%4XR5JGYE{F@TIK}I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-19231" y="990600"/>
            <a:ext cx="2381431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75" y="215265"/>
            <a:ext cx="7793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检测设备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Equipment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60" y="3466526"/>
            <a:ext cx="2013544" cy="139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14246" y="4970591"/>
            <a:ext cx="21431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b="1" dirty="0"/>
              <a:t>格里森</a:t>
            </a:r>
            <a:r>
              <a:rPr lang="zh-CN" alt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齿轮测量仪</a:t>
            </a:r>
            <a:endParaRPr lang="en-US" altLang="zh-CN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800" b="1" dirty="0">
                <a:latin typeface="Arial" panose="020B0604020202020204" pitchFamily="34" charset="0"/>
                <a:cs typeface="Arial" panose="020B0604020202020204" pitchFamily="34" charset="0"/>
              </a:rPr>
              <a:t>Gleason Gear Measuring Equipment</a:t>
            </a:r>
            <a:endParaRPr lang="zh-CN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800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67" y="982683"/>
            <a:ext cx="9113872" cy="234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70348" y="3479246"/>
            <a:ext cx="1743968" cy="137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00520" y="3442066"/>
            <a:ext cx="2013544" cy="141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2267425" y="4969123"/>
            <a:ext cx="20574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b="1" dirty="0"/>
              <a:t>金像实验室</a:t>
            </a:r>
            <a:endParaRPr lang="en-US" altLang="zh-CN" sz="800" b="1" dirty="0"/>
          </a:p>
          <a:p>
            <a:pPr algn="ctr"/>
            <a:r>
              <a:rPr lang="en-US" altLang="zh-CN" sz="800" b="1" dirty="0"/>
              <a:t>Metallographic Lab </a:t>
            </a:r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870130" y="5281645"/>
            <a:ext cx="1042982" cy="122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632277" y="5286685"/>
            <a:ext cx="1268733" cy="1307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21834" y="5286388"/>
            <a:ext cx="1300162" cy="1304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596336" y="3500438"/>
            <a:ext cx="1547664" cy="1360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矩形 14"/>
          <p:cNvSpPr/>
          <p:nvPr/>
        </p:nvSpPr>
        <p:spPr>
          <a:xfrm>
            <a:off x="7696200" y="4980772"/>
            <a:ext cx="144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b="1" dirty="0"/>
              <a:t>超声波探伤仪</a:t>
            </a:r>
            <a:endParaRPr lang="en-US" altLang="zh-CN" sz="800" b="1" dirty="0"/>
          </a:p>
          <a:p>
            <a:pPr algn="ctr"/>
            <a:r>
              <a:rPr lang="en-US" altLang="zh-CN" sz="800" b="1" dirty="0"/>
              <a:t>Ultrasonic Flaw Detector</a:t>
            </a:r>
          </a:p>
        </p:txBody>
      </p:sp>
      <p:pic>
        <p:nvPicPr>
          <p:cNvPr id="16" name="图片 15" descr="或妹儿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084168" y="3442066"/>
            <a:ext cx="1368151" cy="137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矩形 16"/>
          <p:cNvSpPr/>
          <p:nvPr/>
        </p:nvSpPr>
        <p:spPr>
          <a:xfrm>
            <a:off x="4129086" y="4978157"/>
            <a:ext cx="20574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b="1" dirty="0"/>
              <a:t>马尔轮廓仪</a:t>
            </a:r>
          </a:p>
          <a:p>
            <a:pPr algn="ctr"/>
            <a:r>
              <a:rPr lang="en-US" altLang="zh-CN" sz="800" b="1" dirty="0">
                <a:sym typeface="+mn-ea"/>
              </a:rPr>
              <a:t>Marl Contourgraph</a:t>
            </a:r>
            <a:endParaRPr lang="en-US" altLang="zh-CN" sz="800" b="1" dirty="0"/>
          </a:p>
          <a:p>
            <a:pPr algn="ctr"/>
            <a:endParaRPr lang="en-US" altLang="zh-CN" sz="800" b="1" dirty="0"/>
          </a:p>
        </p:txBody>
      </p:sp>
      <p:sp>
        <p:nvSpPr>
          <p:cNvPr id="18" name="矩形 17"/>
          <p:cNvSpPr/>
          <p:nvPr/>
        </p:nvSpPr>
        <p:spPr>
          <a:xfrm>
            <a:off x="5843610" y="4991175"/>
            <a:ext cx="20574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b="1" dirty="0"/>
              <a:t>霍梅尔光学扫描仪</a:t>
            </a:r>
            <a:r>
              <a:rPr lang="zh-CN" altLang="en-US" sz="800" b="1" dirty="0">
                <a:sym typeface="+mn-ea"/>
              </a:rPr>
              <a:t> </a:t>
            </a:r>
          </a:p>
          <a:p>
            <a:pPr algn="ctr"/>
            <a:r>
              <a:rPr lang="en-US" altLang="zh-CN" sz="800" b="1" dirty="0">
                <a:sym typeface="+mn-ea"/>
              </a:rPr>
              <a:t>German </a:t>
            </a:r>
            <a:r>
              <a:rPr lang="zh-CN" altLang="en-US" sz="800" b="1" dirty="0">
                <a:sym typeface="+mn-ea"/>
              </a:rPr>
              <a:t>Hommel </a:t>
            </a:r>
            <a:r>
              <a:rPr lang="en-US" altLang="zh-CN" sz="800" b="1" dirty="0">
                <a:sym typeface="+mn-ea"/>
              </a:rPr>
              <a:t>Optical Scanner  </a:t>
            </a:r>
            <a:endParaRPr lang="en-US" altLang="zh-CN" sz="800" b="1" dirty="0"/>
          </a:p>
        </p:txBody>
      </p:sp>
      <p:sp>
        <p:nvSpPr>
          <p:cNvPr id="19" name="矩形 18"/>
          <p:cNvSpPr/>
          <p:nvPr/>
        </p:nvSpPr>
        <p:spPr>
          <a:xfrm>
            <a:off x="2884932" y="6622801"/>
            <a:ext cx="2057400" cy="21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b="1" dirty="0"/>
              <a:t>三坐标</a:t>
            </a:r>
            <a:r>
              <a:rPr lang="en-US" altLang="zh-CN" sz="800" b="1" dirty="0"/>
              <a:t>CMM</a:t>
            </a:r>
          </a:p>
        </p:txBody>
      </p:sp>
      <p:sp>
        <p:nvSpPr>
          <p:cNvPr id="20" name="矩形 19"/>
          <p:cNvSpPr/>
          <p:nvPr/>
        </p:nvSpPr>
        <p:spPr>
          <a:xfrm>
            <a:off x="4574877" y="6622801"/>
            <a:ext cx="20574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b="1" dirty="0"/>
              <a:t>光谱分析仪</a:t>
            </a:r>
            <a:r>
              <a:rPr lang="en-US" altLang="zh-CN" sz="800" b="1" dirty="0"/>
              <a:t>S</a:t>
            </a:r>
            <a:r>
              <a:rPr lang="zh-CN" altLang="en-US" sz="800" b="1" dirty="0">
                <a:sym typeface="+mn-ea"/>
              </a:rPr>
              <a:t>pectrum </a:t>
            </a:r>
            <a:r>
              <a:rPr lang="en-US" altLang="zh-CN" sz="800" b="1" dirty="0">
                <a:sym typeface="+mn-ea"/>
              </a:rPr>
              <a:t>A</a:t>
            </a:r>
            <a:r>
              <a:rPr lang="zh-CN" altLang="en-US" sz="800" b="1" dirty="0">
                <a:sym typeface="+mn-ea"/>
              </a:rPr>
              <a:t>nalyzer</a:t>
            </a:r>
            <a:endParaRPr lang="zh-CN" altLang="en-US" sz="800" b="1" dirty="0"/>
          </a:p>
          <a:p>
            <a:pPr algn="ctr"/>
            <a:endParaRPr lang="en-US" altLang="zh-CN" sz="800" b="1" dirty="0"/>
          </a:p>
        </p:txBody>
      </p:sp>
      <p:sp>
        <p:nvSpPr>
          <p:cNvPr id="21" name="矩形 20"/>
          <p:cNvSpPr/>
          <p:nvPr/>
        </p:nvSpPr>
        <p:spPr>
          <a:xfrm>
            <a:off x="6732240" y="6620896"/>
            <a:ext cx="20574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b="1" dirty="0"/>
              <a:t>圆柱度仪</a:t>
            </a:r>
            <a:r>
              <a:rPr lang="en-US" altLang="zh-CN" sz="800" b="1" dirty="0"/>
              <a:t>C</a:t>
            </a:r>
            <a:r>
              <a:rPr lang="zh-CN" altLang="en-US" sz="800" b="1" dirty="0">
                <a:sym typeface="+mn-ea"/>
              </a:rPr>
              <a:t>ylindricity </a:t>
            </a:r>
            <a:r>
              <a:rPr lang="en-US" altLang="zh-CN" sz="800" b="1" dirty="0">
                <a:sym typeface="+mn-ea"/>
              </a:rPr>
              <a:t>M</a:t>
            </a:r>
            <a:r>
              <a:rPr lang="zh-CN" altLang="en-US" sz="800" b="1" dirty="0">
                <a:sym typeface="+mn-ea"/>
              </a:rPr>
              <a:t>easuring </a:t>
            </a:r>
            <a:r>
              <a:rPr lang="en-US" altLang="zh-CN" sz="800" b="1" dirty="0">
                <a:sym typeface="+mn-ea"/>
              </a:rPr>
              <a:t>I</a:t>
            </a:r>
            <a:r>
              <a:rPr lang="zh-CN" altLang="en-US" sz="800" b="1" dirty="0">
                <a:sym typeface="+mn-ea"/>
              </a:rPr>
              <a:t>nstrument</a:t>
            </a:r>
            <a:endParaRPr lang="zh-CN" altLang="en-US" sz="800" b="1" dirty="0"/>
          </a:p>
          <a:p>
            <a:pPr algn="ctr"/>
            <a:endParaRPr lang="en-US" altLang="zh-CN" sz="800" b="1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5D343A-AFEE-4BFC-A720-A2BBB3AB479B}"/>
              </a:ext>
            </a:extLst>
          </p:cNvPr>
          <p:cNvSpPr txBox="1"/>
          <p:nvPr/>
        </p:nvSpPr>
        <p:spPr>
          <a:xfrm>
            <a:off x="251520" y="1886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产品树 </a:t>
            </a:r>
            <a:r>
              <a:rPr lang="en-US" altLang="zh-CN" sz="3200" b="1" dirty="0">
                <a:solidFill>
                  <a:schemeClr val="bg1"/>
                </a:solidFill>
              </a:rPr>
              <a:t>Product Structure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C13782F-65C2-4FE3-9D70-12EB97F3F8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1370"/>
            <a:ext cx="9144000" cy="375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6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84150"/>
            <a:ext cx="596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产品展示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Show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1626" y="5917838"/>
            <a:ext cx="3691890" cy="53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新能源汽车齿轴件 </a:t>
            </a:r>
            <a:endParaRPr lang="en-US" altLang="zh-CN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New energy car gear &amp; shaft  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ED7A521-99BA-40F8-90DE-C81C636B2B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692" y="3089743"/>
            <a:ext cx="1797684" cy="25240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D2CFE57-8F96-4E73-AFA5-435B87F78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75" y="1047701"/>
            <a:ext cx="3190414" cy="2901775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B4F817A9-7059-4F67-A28C-9E11A41D141D}"/>
              </a:ext>
            </a:extLst>
          </p:cNvPr>
          <p:cNvSpPr txBox="1"/>
          <p:nvPr/>
        </p:nvSpPr>
        <p:spPr>
          <a:xfrm>
            <a:off x="2170976" y="3494227"/>
            <a:ext cx="1261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混合动力齿轴</a:t>
            </a:r>
            <a:endParaRPr lang="en-US" altLang="zh-CN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Hybrid shaft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BEBD471C-6D88-4C62-A4D2-399AD4C74A26}"/>
              </a:ext>
            </a:extLst>
          </p:cNvPr>
          <p:cNvSpPr txBox="1"/>
          <p:nvPr/>
        </p:nvSpPr>
        <p:spPr>
          <a:xfrm>
            <a:off x="5580112" y="2532641"/>
            <a:ext cx="4267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       新能源汽车电机轴</a:t>
            </a:r>
          </a:p>
          <a:p>
            <a:r>
              <a:rPr lang="en-US" sz="1400" dirty="0"/>
              <a:t> New energy automobile </a:t>
            </a:r>
            <a:r>
              <a:rPr lang="en-US" sz="1400" dirty="0">
                <a:sym typeface="+mn-ea"/>
              </a:rPr>
              <a:t>motor shaft</a:t>
            </a:r>
            <a:endParaRPr 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A433EC7-7485-4248-AF75-A91EC63C61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52" y="1048555"/>
            <a:ext cx="3813073" cy="134976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B3A7E7-6CAF-4930-AD9D-AFA7AD4ED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429" y="4085418"/>
            <a:ext cx="1878483" cy="188104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15501B-8546-4871-AAFE-B07D8DF06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33" y="3933056"/>
            <a:ext cx="1951915" cy="2005431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0C2F7481-53EB-4999-A24A-2F96A1FC025C}"/>
              </a:ext>
            </a:extLst>
          </p:cNvPr>
          <p:cNvSpPr txBox="1"/>
          <p:nvPr/>
        </p:nvSpPr>
        <p:spPr>
          <a:xfrm>
            <a:off x="1409005" y="5940753"/>
            <a:ext cx="2154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混合动力行星排</a:t>
            </a:r>
            <a:endParaRPr lang="en-US" altLang="zh-CN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Hybrid planetary bracket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8C89AB39-C37F-468E-A1A5-EFB5B2536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86" y="1009208"/>
            <a:ext cx="2592288" cy="234540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3594181-43D9-4CA9-915B-7C4EBFAC7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429" y="3501008"/>
            <a:ext cx="3873500" cy="3057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184150"/>
            <a:ext cx="596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产品展示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Show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0307" y="5610860"/>
            <a:ext cx="3292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6AT</a:t>
            </a:r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自动变速器小总成</a:t>
            </a:r>
            <a:endParaRPr lang="en-US" altLang="zh-CN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6AT automatic transmission assembly 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1AD1D8-199C-414B-95C3-70B21571EE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81" y="3818116"/>
            <a:ext cx="2923300" cy="1686947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9ECE8EAA-4257-4A27-B4D2-62EE2329B486}"/>
              </a:ext>
            </a:extLst>
          </p:cNvPr>
          <p:cNvSpPr txBox="1"/>
          <p:nvPr/>
        </p:nvSpPr>
        <p:spPr>
          <a:xfrm>
            <a:off x="5187629" y="6253321"/>
            <a:ext cx="3721100" cy="53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AT</a:t>
            </a:r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输入轴、输出轴</a:t>
            </a:r>
            <a:endParaRPr lang="en-US" altLang="zh-CN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Input shaft, output shaft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28A0BEF-AADD-4817-9AEF-5CA346944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009208"/>
            <a:ext cx="3240360" cy="2044280"/>
          </a:xfrm>
          <a:prstGeom prst="rect">
            <a:avLst/>
          </a:prstGeom>
        </p:spPr>
      </p:pic>
      <p:sp>
        <p:nvSpPr>
          <p:cNvPr id="20" name="TextBox 17">
            <a:extLst>
              <a:ext uri="{FF2B5EF4-FFF2-40B4-BE49-F238E27FC236}">
                <a16:creationId xmlns:a16="http://schemas.microsoft.com/office/drawing/2014/main" id="{54A2C1A1-10CA-4544-A773-2C649270A9CA}"/>
              </a:ext>
            </a:extLst>
          </p:cNvPr>
          <p:cNvSpPr txBox="1"/>
          <p:nvPr/>
        </p:nvSpPr>
        <p:spPr>
          <a:xfrm>
            <a:off x="1077090" y="3062223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 Narrow" panose="020B0606020202030204" pitchFamily="34" charset="0"/>
                <a:ea typeface="+mj-ea"/>
                <a:cs typeface="Arial Unicode MS" panose="020B0604020202020204" charset="-122"/>
              </a:rPr>
              <a:t>8AT</a:t>
            </a:r>
            <a:r>
              <a:rPr lang="zh-CN" altLang="en-US" sz="1400" dirty="0">
                <a:latin typeface="Arial Narrow" panose="020B0606020202030204" pitchFamily="34" charset="0"/>
                <a:ea typeface="+mj-ea"/>
                <a:cs typeface="Arial Unicode MS" panose="020B0604020202020204" charset="-122"/>
              </a:rPr>
              <a:t>行星排</a:t>
            </a:r>
          </a:p>
          <a:p>
            <a:r>
              <a:rPr lang="en-US" altLang="zh-CN" dirty="0">
                <a:latin typeface="Arial Narrow" panose="020B0606020202030204" pitchFamily="34" charset="0"/>
                <a:ea typeface="+mj-ea"/>
              </a:rPr>
              <a:t>8AT </a:t>
            </a:r>
            <a:r>
              <a:rPr lang="en-US" altLang="zh-CN" sz="1400" dirty="0">
                <a:latin typeface="Arial Narrow" panose="020B0606020202030204" pitchFamily="34" charset="0"/>
                <a:ea typeface="Arial Unicode MS" panose="020B0604020202020204"/>
              </a:rPr>
              <a:t>Planetary</a:t>
            </a:r>
            <a:r>
              <a:rPr lang="en-US" altLang="zh-CN" dirty="0">
                <a:latin typeface="Arial Narrow" panose="020B0606020202030204" pitchFamily="34" charset="0"/>
                <a:ea typeface="+mj-ea"/>
              </a:rPr>
              <a:t> Gear </a:t>
            </a:r>
            <a:endParaRPr lang="zh-CN" altLang="en-US" sz="1400" dirty="0">
              <a:latin typeface="Arial Narrow" panose="020B0606020202030204" pitchFamily="34" charset="0"/>
              <a:ea typeface="+mj-ea"/>
              <a:cs typeface="Arial Unicode MS" panose="020B0604020202020204" charset="-122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9AF07ADB-E595-4089-81AB-C596C629798D}"/>
              </a:ext>
            </a:extLst>
          </p:cNvPr>
          <p:cNvSpPr txBox="1"/>
          <p:nvPr/>
        </p:nvSpPr>
        <p:spPr>
          <a:xfrm>
            <a:off x="5117585" y="3212976"/>
            <a:ext cx="3691890" cy="53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AT</a:t>
            </a:r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离合器齿毂</a:t>
            </a:r>
            <a:endParaRPr lang="en-US" altLang="zh-CN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Clutch hub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561006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" y="153036"/>
            <a:ext cx="7924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产品展示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Show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3028" y="5715970"/>
            <a:ext cx="2638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取力器齿轴件</a:t>
            </a:r>
            <a:endParaRPr lang="en-US" altLang="zh-CN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Power takeoff </a:t>
            </a:r>
            <a:r>
              <a:rPr lang="en-US" altLang="zh-CN" sz="1400" dirty="0" err="1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gear&amp;shaft</a:t>
            </a:r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parts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1459" y="1079505"/>
            <a:ext cx="3699520" cy="207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-207649" y="3200400"/>
            <a:ext cx="5389249" cy="53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MT</a:t>
            </a:r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全套变速器齿轴件</a:t>
            </a:r>
            <a:endParaRPr lang="en-US" altLang="zh-CN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algn="ctr"/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MT full set transmission </a:t>
            </a:r>
            <a:r>
              <a:rPr lang="en-US" altLang="zh-CN" sz="1400" dirty="0" err="1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gear&amp;shaft</a:t>
            </a:r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endParaRPr lang="en-US" altLang="zh-CN" sz="1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691F55-DBC1-4C3A-8228-B5A5B4C33D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687" y="3919083"/>
            <a:ext cx="3439637" cy="17244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605C19-52E3-416B-B061-C3C1ECDEE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62" y="3786327"/>
            <a:ext cx="3846220" cy="2175008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121C24A5-780E-429D-B57C-6A41408FCC91}"/>
              </a:ext>
            </a:extLst>
          </p:cNvPr>
          <p:cNvSpPr txBox="1"/>
          <p:nvPr/>
        </p:nvSpPr>
        <p:spPr>
          <a:xfrm>
            <a:off x="596924" y="5902556"/>
            <a:ext cx="4267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CVT</a:t>
            </a:r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自动变速器轴齿件</a:t>
            </a:r>
          </a:p>
          <a:p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CVT </a:t>
            </a:r>
            <a:r>
              <a:rPr lang="en-US" altLang="zh-CN" sz="1400" dirty="0" err="1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gear&amp;shaft</a:t>
            </a:r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7BDAD5D-26F3-46C5-BA56-EA3E023AB4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046103"/>
            <a:ext cx="2927464" cy="1899520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BD7009C5-C0DE-42BF-BF05-E13BAE33FCE9}"/>
              </a:ext>
            </a:extLst>
          </p:cNvPr>
          <p:cNvSpPr txBox="1"/>
          <p:nvPr/>
        </p:nvSpPr>
        <p:spPr>
          <a:xfrm>
            <a:off x="6012160" y="3136637"/>
            <a:ext cx="4267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         汽车底盘传动部件</a:t>
            </a:r>
            <a:endParaRPr lang="en-US" altLang="zh-CN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Automotive chassis transmission parts 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" y="153036"/>
            <a:ext cx="7924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产品展示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Show</a:t>
            </a:r>
          </a:p>
        </p:txBody>
      </p:sp>
      <p:pic>
        <p:nvPicPr>
          <p:cNvPr id="11" name="图片 10" descr="DSC_783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600" y="1053247"/>
            <a:ext cx="3623320" cy="24008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4800" y="3352800"/>
            <a:ext cx="4572000" cy="748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         轻卡变速箱齿轴件（法士特）</a:t>
            </a:r>
          </a:p>
          <a:p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Light trucks transmission gear&amp;shaft (FAST)</a:t>
            </a:r>
          </a:p>
          <a:p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76056" y="4917640"/>
            <a:ext cx="268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        重卡变速箱齿轮</a:t>
            </a:r>
            <a:endParaRPr lang="en-US" altLang="zh-CN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Heavy truck transmission gears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F85BB4-0F1F-4D1F-8B4A-7DD8261468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942" y="1556792"/>
            <a:ext cx="4572000" cy="3076207"/>
          </a:xfrm>
          <a:prstGeom prst="rect">
            <a:avLst/>
          </a:prstGeom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9ACE6F9D-3378-448A-904C-E03F3D02CC0E}"/>
              </a:ext>
            </a:extLst>
          </p:cNvPr>
          <p:cNvSpPr txBox="1"/>
          <p:nvPr/>
        </p:nvSpPr>
        <p:spPr>
          <a:xfrm>
            <a:off x="248323" y="5926137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        轻卡变速箱齿轴件</a:t>
            </a:r>
          </a:p>
          <a:p>
            <a:r>
              <a:rPr lang="en-US" altLang="zh-CN" sz="1400" dirty="0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Light trucks transmission </a:t>
            </a:r>
            <a:r>
              <a:rPr lang="en-US" altLang="zh-CN" sz="1400" dirty="0" err="1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gear&amp;shaft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54224A-3A0A-471A-9933-D3D0DB38A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75" y="3890623"/>
            <a:ext cx="2918792" cy="198517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5D343A-AFEE-4BFC-A720-A2BBB3AB479B}"/>
              </a:ext>
            </a:extLst>
          </p:cNvPr>
          <p:cNvSpPr txBox="1"/>
          <p:nvPr/>
        </p:nvSpPr>
        <p:spPr>
          <a:xfrm>
            <a:off x="251520" y="1886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产品树 </a:t>
            </a:r>
            <a:r>
              <a:rPr lang="en-US" altLang="zh-CN" sz="3200" b="1" dirty="0">
                <a:solidFill>
                  <a:schemeClr val="bg1"/>
                </a:solidFill>
              </a:rPr>
              <a:t>Product Structure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0B26C95-CEF0-45D7-BAA6-88DE32242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16" y="1255490"/>
            <a:ext cx="1291593" cy="18134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79D3C2-CCE9-4561-A181-DDDD83A7AA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687" y="1634084"/>
            <a:ext cx="2664296" cy="9431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445A0C-8C49-4707-A961-17939CC34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42989"/>
            <a:ext cx="2517068" cy="2152094"/>
          </a:xfrm>
          <a:prstGeom prst="rect">
            <a:avLst/>
          </a:prstGeom>
        </p:spPr>
      </p:pic>
      <p:sp>
        <p:nvSpPr>
          <p:cNvPr id="21" name="箭头: 右 20">
            <a:extLst>
              <a:ext uri="{FF2B5EF4-FFF2-40B4-BE49-F238E27FC236}">
                <a16:creationId xmlns:a16="http://schemas.microsoft.com/office/drawing/2014/main" id="{879AF8C9-8875-4D8B-ABD1-E383E45B3085}"/>
              </a:ext>
            </a:extLst>
          </p:cNvPr>
          <p:cNvSpPr/>
          <p:nvPr/>
        </p:nvSpPr>
        <p:spPr>
          <a:xfrm>
            <a:off x="5652120" y="1988840"/>
            <a:ext cx="76893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6F977A5-4216-43EB-B49E-ECC71151C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43" y="3631612"/>
            <a:ext cx="3897417" cy="221910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1847F97-38A1-4271-BE6F-20A67DCD6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3631807"/>
            <a:ext cx="4445104" cy="2245465"/>
          </a:xfrm>
          <a:prstGeom prst="rect">
            <a:avLst/>
          </a:prstGeom>
        </p:spPr>
      </p:pic>
      <p:sp>
        <p:nvSpPr>
          <p:cNvPr id="29" name="标注: 下箭头 28">
            <a:extLst>
              <a:ext uri="{FF2B5EF4-FFF2-40B4-BE49-F238E27FC236}">
                <a16:creationId xmlns:a16="http://schemas.microsoft.com/office/drawing/2014/main" id="{A4027862-3BD1-46B0-9FCE-4108916B37D6}"/>
              </a:ext>
            </a:extLst>
          </p:cNvPr>
          <p:cNvSpPr/>
          <p:nvPr/>
        </p:nvSpPr>
        <p:spPr>
          <a:xfrm>
            <a:off x="6444208" y="2780928"/>
            <a:ext cx="504056" cy="85068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加号 29">
            <a:extLst>
              <a:ext uri="{FF2B5EF4-FFF2-40B4-BE49-F238E27FC236}">
                <a16:creationId xmlns:a16="http://schemas.microsoft.com/office/drawing/2014/main" id="{5D365C47-5160-46A1-84FE-F7B2CC25C8AB}"/>
              </a:ext>
            </a:extLst>
          </p:cNvPr>
          <p:cNvSpPr/>
          <p:nvPr/>
        </p:nvSpPr>
        <p:spPr>
          <a:xfrm>
            <a:off x="2129026" y="1869837"/>
            <a:ext cx="648072" cy="58477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62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5D343A-AFEE-4BFC-A720-A2BBB3AB479B}"/>
              </a:ext>
            </a:extLst>
          </p:cNvPr>
          <p:cNvSpPr txBox="1"/>
          <p:nvPr/>
        </p:nvSpPr>
        <p:spPr>
          <a:xfrm>
            <a:off x="251520" y="1886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产品树 </a:t>
            </a:r>
            <a:r>
              <a:rPr lang="en-US" altLang="zh-CN" sz="3200" b="1" dirty="0">
                <a:solidFill>
                  <a:schemeClr val="bg1"/>
                </a:solidFill>
              </a:rPr>
              <a:t>Product Structure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2A1E7A-1A0E-4A6A-8A85-E73C88986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048" y="1035042"/>
            <a:ext cx="2376264" cy="18757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7F31F0-3D47-4810-85EF-0B7D50C4A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89" y="1130848"/>
            <a:ext cx="2490178" cy="14370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9BDAFC-87C3-47DE-A7FA-603F301DC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24905"/>
            <a:ext cx="2939316" cy="1828031"/>
          </a:xfrm>
          <a:prstGeom prst="rect">
            <a:avLst/>
          </a:prstGeom>
        </p:spPr>
      </p:pic>
      <p:sp>
        <p:nvSpPr>
          <p:cNvPr id="9" name="加号 8">
            <a:extLst>
              <a:ext uri="{FF2B5EF4-FFF2-40B4-BE49-F238E27FC236}">
                <a16:creationId xmlns:a16="http://schemas.microsoft.com/office/drawing/2014/main" id="{5394DD93-AD64-4354-9713-272EB3665722}"/>
              </a:ext>
            </a:extLst>
          </p:cNvPr>
          <p:cNvSpPr/>
          <p:nvPr/>
        </p:nvSpPr>
        <p:spPr>
          <a:xfrm>
            <a:off x="2843808" y="1849350"/>
            <a:ext cx="432048" cy="42752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6D842B6C-E0A0-4300-B107-5116D9192873}"/>
              </a:ext>
            </a:extLst>
          </p:cNvPr>
          <p:cNvSpPr/>
          <p:nvPr/>
        </p:nvSpPr>
        <p:spPr>
          <a:xfrm>
            <a:off x="5333986" y="1988840"/>
            <a:ext cx="75018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542720A-8D40-48C0-9E0E-B2936EB64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6" y="3454094"/>
            <a:ext cx="4064000" cy="28384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457FC76-4BBA-4F16-BE1E-864A84805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42160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93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5D343A-AFEE-4BFC-A720-A2BBB3AB479B}"/>
              </a:ext>
            </a:extLst>
          </p:cNvPr>
          <p:cNvSpPr txBox="1"/>
          <p:nvPr/>
        </p:nvSpPr>
        <p:spPr>
          <a:xfrm>
            <a:off x="251520" y="1886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产品树 </a:t>
            </a:r>
            <a:r>
              <a:rPr lang="en-US" altLang="zh-CN" sz="3200" b="1" dirty="0">
                <a:solidFill>
                  <a:schemeClr val="bg1"/>
                </a:solidFill>
              </a:rPr>
              <a:t>Product Structure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5E4635-95AE-40BF-B689-3308832C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1484784"/>
            <a:ext cx="3699520" cy="207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1BF7C4-FD38-4900-A7CD-3DE68A726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32" y="1052736"/>
            <a:ext cx="3417165" cy="2636912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9842B80F-A729-487E-A5A2-6C96C0B00549}"/>
              </a:ext>
            </a:extLst>
          </p:cNvPr>
          <p:cNvSpPr/>
          <p:nvPr/>
        </p:nvSpPr>
        <p:spPr>
          <a:xfrm>
            <a:off x="4139952" y="2492896"/>
            <a:ext cx="122413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BC1A931-FB9C-4785-8A38-72082B23E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933056"/>
            <a:ext cx="4069865" cy="24738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1FBDAD-C1E8-4EB3-AA8F-B2438B303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23" y="3933056"/>
            <a:ext cx="4536504" cy="21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3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265300" y="2057400"/>
            <a:ext cx="1639700" cy="2743200"/>
            <a:chOff x="2734249" y="952902"/>
            <a:chExt cx="1866900" cy="1866900"/>
          </a:xfrm>
        </p:grpSpPr>
        <p:sp>
          <p:nvSpPr>
            <p:cNvPr id="5" name="椭圆 4"/>
            <p:cNvSpPr/>
            <p:nvPr/>
          </p:nvSpPr>
          <p:spPr>
            <a:xfrm>
              <a:off x="2734249" y="952902"/>
              <a:ext cx="1866900" cy="1866900"/>
            </a:xfrm>
            <a:prstGeom prst="ellipse">
              <a:avLst/>
            </a:prstGeom>
            <a:gradFill>
              <a:gsLst>
                <a:gs pos="0">
                  <a:srgbClr val="F5F5F5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953026" y="1171679"/>
              <a:ext cx="1429346" cy="14293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01600" dist="254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7" name="文本框 136"/>
            <p:cNvSpPr txBox="1"/>
            <p:nvPr/>
          </p:nvSpPr>
          <p:spPr>
            <a:xfrm>
              <a:off x="3289751" y="1233939"/>
              <a:ext cx="716199" cy="817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8"/>
          <p:cNvGrpSpPr/>
          <p:nvPr/>
        </p:nvGrpSpPr>
        <p:grpSpPr>
          <a:xfrm>
            <a:off x="2392888" y="1463803"/>
            <a:ext cx="851396" cy="958123"/>
            <a:chOff x="3190520" y="1092327"/>
            <a:chExt cx="1135192" cy="958123"/>
          </a:xfrm>
        </p:grpSpPr>
        <p:grpSp>
          <p:nvGrpSpPr>
            <p:cNvPr id="4" name="组合 9"/>
            <p:cNvGrpSpPr/>
            <p:nvPr/>
          </p:nvGrpSpPr>
          <p:grpSpPr>
            <a:xfrm>
              <a:off x="3227163" y="1092327"/>
              <a:ext cx="1098549" cy="958123"/>
              <a:chOff x="2857500" y="1149477"/>
              <a:chExt cx="1098549" cy="958123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2857500" y="1149477"/>
                <a:ext cx="1076325" cy="958123"/>
              </a:xfrm>
              <a:prstGeom prst="roundRect">
                <a:avLst>
                  <a:gd name="adj" fmla="val 1388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2892834" y="1178024"/>
                <a:ext cx="1063215" cy="901028"/>
              </a:xfrm>
              <a:prstGeom prst="roundRect">
                <a:avLst>
                  <a:gd name="adj" fmla="val 13889"/>
                </a:avLst>
              </a:prstGeom>
              <a:solidFill>
                <a:srgbClr val="FFB8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3190520" y="1178238"/>
              <a:ext cx="10305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" name="组合 15"/>
          <p:cNvGrpSpPr/>
          <p:nvPr/>
        </p:nvGrpSpPr>
        <p:grpSpPr>
          <a:xfrm>
            <a:off x="2392888" y="2715129"/>
            <a:ext cx="851396" cy="958123"/>
            <a:chOff x="3190518" y="2343653"/>
            <a:chExt cx="1135194" cy="958123"/>
          </a:xfrm>
        </p:grpSpPr>
        <p:grpSp>
          <p:nvGrpSpPr>
            <p:cNvPr id="10" name="组合 16"/>
            <p:cNvGrpSpPr/>
            <p:nvPr/>
          </p:nvGrpSpPr>
          <p:grpSpPr>
            <a:xfrm>
              <a:off x="3227162" y="2343653"/>
              <a:ext cx="1098550" cy="958123"/>
              <a:chOff x="2857499" y="1149477"/>
              <a:chExt cx="1098550" cy="958123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857499" y="1149477"/>
                <a:ext cx="1076325" cy="958123"/>
              </a:xfrm>
              <a:prstGeom prst="roundRect">
                <a:avLst>
                  <a:gd name="adj" fmla="val 1388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2892834" y="1178024"/>
                <a:ext cx="1063215" cy="901028"/>
              </a:xfrm>
              <a:prstGeom prst="roundRect">
                <a:avLst>
                  <a:gd name="adj" fmla="val 13889"/>
                </a:avLst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3190518" y="2425822"/>
              <a:ext cx="10305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6" name="组合 22"/>
          <p:cNvGrpSpPr/>
          <p:nvPr/>
        </p:nvGrpSpPr>
        <p:grpSpPr>
          <a:xfrm>
            <a:off x="2392888" y="3962861"/>
            <a:ext cx="851396" cy="958123"/>
            <a:chOff x="3190518" y="3591385"/>
            <a:chExt cx="1135194" cy="958123"/>
          </a:xfrm>
        </p:grpSpPr>
        <p:grpSp>
          <p:nvGrpSpPr>
            <p:cNvPr id="17" name="组合 23"/>
            <p:cNvGrpSpPr/>
            <p:nvPr/>
          </p:nvGrpSpPr>
          <p:grpSpPr>
            <a:xfrm>
              <a:off x="3227162" y="3591385"/>
              <a:ext cx="1098550" cy="958123"/>
              <a:chOff x="2857499" y="1149477"/>
              <a:chExt cx="1098550" cy="958123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2857499" y="1149477"/>
                <a:ext cx="1076325" cy="958123"/>
              </a:xfrm>
              <a:prstGeom prst="roundRect">
                <a:avLst>
                  <a:gd name="adj" fmla="val 1388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2892834" y="1178024"/>
                <a:ext cx="1063215" cy="901028"/>
              </a:xfrm>
              <a:prstGeom prst="roundRect">
                <a:avLst>
                  <a:gd name="adj" fmla="val 13889"/>
                </a:avLst>
              </a:pr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3190518" y="3674102"/>
              <a:ext cx="10305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3" name="组合 29"/>
          <p:cNvGrpSpPr/>
          <p:nvPr/>
        </p:nvGrpSpPr>
        <p:grpSpPr>
          <a:xfrm>
            <a:off x="2392888" y="5179025"/>
            <a:ext cx="851396" cy="958123"/>
            <a:chOff x="3190518" y="4807549"/>
            <a:chExt cx="1135194" cy="958123"/>
          </a:xfrm>
        </p:grpSpPr>
        <p:grpSp>
          <p:nvGrpSpPr>
            <p:cNvPr id="24" name="组合 30"/>
            <p:cNvGrpSpPr/>
            <p:nvPr/>
          </p:nvGrpSpPr>
          <p:grpSpPr>
            <a:xfrm>
              <a:off x="3227162" y="4807549"/>
              <a:ext cx="1098550" cy="958123"/>
              <a:chOff x="2857499" y="1149477"/>
              <a:chExt cx="1098550" cy="958123"/>
            </a:xfrm>
          </p:grpSpPr>
          <p:sp>
            <p:nvSpPr>
              <p:cNvPr id="35" name="圆角矩形 34"/>
              <p:cNvSpPr/>
              <p:nvPr/>
            </p:nvSpPr>
            <p:spPr>
              <a:xfrm>
                <a:off x="2857499" y="1149477"/>
                <a:ext cx="1076325" cy="958123"/>
              </a:xfrm>
              <a:prstGeom prst="roundRect">
                <a:avLst>
                  <a:gd name="adj" fmla="val 1388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6" name="圆角矩形 35"/>
              <p:cNvSpPr/>
              <p:nvPr/>
            </p:nvSpPr>
            <p:spPr>
              <a:xfrm>
                <a:off x="2892834" y="1178024"/>
                <a:ext cx="1063215" cy="901028"/>
              </a:xfrm>
              <a:prstGeom prst="roundRect">
                <a:avLst>
                  <a:gd name="adj" fmla="val 13889"/>
                </a:avLst>
              </a:prstGeom>
              <a:solidFill>
                <a:srgbClr val="663A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3190518" y="4893611"/>
              <a:ext cx="10305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0" name="组合 36"/>
          <p:cNvGrpSpPr/>
          <p:nvPr/>
        </p:nvGrpSpPr>
        <p:grpSpPr>
          <a:xfrm>
            <a:off x="3429001" y="1463805"/>
            <a:ext cx="3522992" cy="1150809"/>
            <a:chOff x="4555084" y="1092328"/>
            <a:chExt cx="4697323" cy="1150809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4926460" y="2041830"/>
              <a:ext cx="3646270" cy="201307"/>
            </a:xfrm>
            <a:prstGeom prst="rect">
              <a:avLst/>
            </a:prstGeom>
          </p:spPr>
        </p:pic>
        <p:grpSp>
          <p:nvGrpSpPr>
            <p:cNvPr id="31" name="组合 38"/>
            <p:cNvGrpSpPr/>
            <p:nvPr/>
          </p:nvGrpSpPr>
          <p:grpSpPr>
            <a:xfrm>
              <a:off x="4555084" y="1092328"/>
              <a:ext cx="4697323" cy="974451"/>
              <a:chOff x="4555084" y="1092328"/>
              <a:chExt cx="4697323" cy="974451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 rot="16200000">
                <a:off x="8600149" y="1414521"/>
                <a:ext cx="958122" cy="346394"/>
              </a:xfrm>
              <a:prstGeom prst="rect">
                <a:avLst/>
              </a:prstGeom>
            </p:spPr>
          </p:pic>
          <p:sp>
            <p:nvSpPr>
              <p:cNvPr id="41" name="圆角矩形 40"/>
              <p:cNvSpPr/>
              <p:nvPr/>
            </p:nvSpPr>
            <p:spPr>
              <a:xfrm>
                <a:off x="4555084" y="1092328"/>
                <a:ext cx="4389024" cy="958122"/>
              </a:xfrm>
              <a:prstGeom prst="roundRect">
                <a:avLst>
                  <a:gd name="adj" fmla="val 9218"/>
                </a:avLst>
              </a:prstGeom>
              <a:gradFill>
                <a:gsLst>
                  <a:gs pos="47000">
                    <a:srgbClr val="FDFDFD"/>
                  </a:gs>
                  <a:gs pos="53000">
                    <a:srgbClr val="E8E8E8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ffectLst>
                <a:outerShdw blurRad="76200" dist="381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</p:grpSp>
      </p:grpSp>
      <p:grpSp>
        <p:nvGrpSpPr>
          <p:cNvPr id="32" name="组合 41"/>
          <p:cNvGrpSpPr/>
          <p:nvPr/>
        </p:nvGrpSpPr>
        <p:grpSpPr>
          <a:xfrm>
            <a:off x="3429000" y="2743200"/>
            <a:ext cx="3522993" cy="1145415"/>
            <a:chOff x="4555084" y="2343654"/>
            <a:chExt cx="4697324" cy="1145415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4926460" y="3287762"/>
              <a:ext cx="3646270" cy="201307"/>
            </a:xfrm>
            <a:prstGeom prst="rect">
              <a:avLst/>
            </a:prstGeom>
          </p:spPr>
        </p:pic>
        <p:grpSp>
          <p:nvGrpSpPr>
            <p:cNvPr id="37" name="组合 43"/>
            <p:cNvGrpSpPr/>
            <p:nvPr/>
          </p:nvGrpSpPr>
          <p:grpSpPr>
            <a:xfrm>
              <a:off x="4555084" y="2343654"/>
              <a:ext cx="4697324" cy="974451"/>
              <a:chOff x="4555084" y="2343654"/>
              <a:chExt cx="4697324" cy="974451"/>
            </a:xfrm>
          </p:grpSpPr>
          <p:pic>
            <p:nvPicPr>
              <p:cNvPr id="45" name="图片 44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 rot="16200000">
                <a:off x="8600150" y="2665847"/>
                <a:ext cx="958122" cy="346394"/>
              </a:xfrm>
              <a:prstGeom prst="rect">
                <a:avLst/>
              </a:prstGeom>
            </p:spPr>
          </p:pic>
          <p:sp>
            <p:nvSpPr>
              <p:cNvPr id="46" name="圆角矩形 45"/>
              <p:cNvSpPr/>
              <p:nvPr/>
            </p:nvSpPr>
            <p:spPr>
              <a:xfrm>
                <a:off x="4555084" y="2343654"/>
                <a:ext cx="4389024" cy="958122"/>
              </a:xfrm>
              <a:prstGeom prst="roundRect">
                <a:avLst>
                  <a:gd name="adj" fmla="val 9218"/>
                </a:avLst>
              </a:prstGeom>
              <a:gradFill>
                <a:gsLst>
                  <a:gs pos="47000">
                    <a:srgbClr val="FDFDFD"/>
                  </a:gs>
                  <a:gs pos="53000">
                    <a:srgbClr val="E8E8E8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ffectLst>
                <a:outerShdw blurRad="76200" dist="381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</p:grpSp>
      </p:grpSp>
      <p:grpSp>
        <p:nvGrpSpPr>
          <p:cNvPr id="39" name="组合 46"/>
          <p:cNvGrpSpPr/>
          <p:nvPr/>
        </p:nvGrpSpPr>
        <p:grpSpPr>
          <a:xfrm>
            <a:off x="3416313" y="3966457"/>
            <a:ext cx="3522994" cy="1150703"/>
            <a:chOff x="4555084" y="3594980"/>
            <a:chExt cx="4697325" cy="1150703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4926460" y="4544376"/>
              <a:ext cx="3646270" cy="201307"/>
            </a:xfrm>
            <a:prstGeom prst="rect">
              <a:avLst/>
            </a:prstGeom>
          </p:spPr>
        </p:pic>
        <p:grpSp>
          <p:nvGrpSpPr>
            <p:cNvPr id="42" name="组合 48"/>
            <p:cNvGrpSpPr/>
            <p:nvPr/>
          </p:nvGrpSpPr>
          <p:grpSpPr>
            <a:xfrm>
              <a:off x="4555084" y="3594980"/>
              <a:ext cx="4697325" cy="974450"/>
              <a:chOff x="4555084" y="3594980"/>
              <a:chExt cx="4697325" cy="974450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 rot="16200000">
                <a:off x="8600151" y="3917172"/>
                <a:ext cx="958122" cy="346394"/>
              </a:xfrm>
              <a:prstGeom prst="rect">
                <a:avLst/>
              </a:prstGeom>
            </p:spPr>
          </p:pic>
          <p:sp>
            <p:nvSpPr>
              <p:cNvPr id="51" name="圆角矩形 50"/>
              <p:cNvSpPr/>
              <p:nvPr/>
            </p:nvSpPr>
            <p:spPr>
              <a:xfrm>
                <a:off x="4555084" y="3594980"/>
                <a:ext cx="4389024" cy="958122"/>
              </a:xfrm>
              <a:prstGeom prst="roundRect">
                <a:avLst>
                  <a:gd name="adj" fmla="val 9218"/>
                </a:avLst>
              </a:prstGeom>
              <a:gradFill>
                <a:gsLst>
                  <a:gs pos="47000">
                    <a:srgbClr val="FDFDFD"/>
                  </a:gs>
                  <a:gs pos="53000">
                    <a:srgbClr val="E8E8E8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ffectLst>
                <a:outerShdw blurRad="76200" dist="381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 dirty="0"/>
              </a:p>
            </p:txBody>
          </p:sp>
        </p:grpSp>
      </p:grpSp>
      <p:grpSp>
        <p:nvGrpSpPr>
          <p:cNvPr id="44" name="组合 51"/>
          <p:cNvGrpSpPr/>
          <p:nvPr/>
        </p:nvGrpSpPr>
        <p:grpSpPr>
          <a:xfrm>
            <a:off x="3416314" y="5179026"/>
            <a:ext cx="3522992" cy="1142807"/>
            <a:chOff x="4555084" y="4807551"/>
            <a:chExt cx="4697323" cy="1142806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4926460" y="5749050"/>
              <a:ext cx="3646270" cy="201307"/>
            </a:xfrm>
            <a:prstGeom prst="rect">
              <a:avLst/>
            </a:prstGeom>
          </p:spPr>
        </p:pic>
        <p:grpSp>
          <p:nvGrpSpPr>
            <p:cNvPr id="47" name="组合 53"/>
            <p:cNvGrpSpPr/>
            <p:nvPr/>
          </p:nvGrpSpPr>
          <p:grpSpPr>
            <a:xfrm>
              <a:off x="4555084" y="4807551"/>
              <a:ext cx="4697323" cy="974450"/>
              <a:chOff x="4555084" y="4807551"/>
              <a:chExt cx="4697323" cy="974450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 rot="16200000">
                <a:off x="8600150" y="5129743"/>
                <a:ext cx="958122" cy="346393"/>
              </a:xfrm>
              <a:prstGeom prst="rect">
                <a:avLst/>
              </a:prstGeom>
            </p:spPr>
          </p:pic>
          <p:sp>
            <p:nvSpPr>
              <p:cNvPr id="56" name="圆角矩形 55"/>
              <p:cNvSpPr/>
              <p:nvPr/>
            </p:nvSpPr>
            <p:spPr>
              <a:xfrm>
                <a:off x="4555084" y="4807551"/>
                <a:ext cx="4389024" cy="958122"/>
              </a:xfrm>
              <a:prstGeom prst="roundRect">
                <a:avLst>
                  <a:gd name="adj" fmla="val 9218"/>
                </a:avLst>
              </a:prstGeom>
              <a:gradFill>
                <a:gsLst>
                  <a:gs pos="47000">
                    <a:srgbClr val="FDFDFD"/>
                  </a:gs>
                  <a:gs pos="53000">
                    <a:srgbClr val="E8E8E8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ffectLst>
                <a:outerShdw blurRad="76200" dist="381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 dirty="0"/>
              </a:p>
            </p:txBody>
          </p:sp>
        </p:grpSp>
      </p:grpSp>
      <p:grpSp>
        <p:nvGrpSpPr>
          <p:cNvPr id="49" name="组合 56"/>
          <p:cNvGrpSpPr/>
          <p:nvPr/>
        </p:nvGrpSpPr>
        <p:grpSpPr>
          <a:xfrm>
            <a:off x="2978265" y="1167476"/>
            <a:ext cx="742053" cy="5338507"/>
            <a:chOff x="3971019" y="796001"/>
            <a:chExt cx="989404" cy="5338506"/>
          </a:xfrm>
        </p:grpSpPr>
        <p:sp>
          <p:nvSpPr>
            <p:cNvPr id="58" name="矩形 57"/>
            <p:cNvSpPr/>
            <p:nvPr/>
          </p:nvSpPr>
          <p:spPr>
            <a:xfrm>
              <a:off x="4614031" y="796001"/>
              <a:ext cx="346392" cy="5287413"/>
            </a:xfrm>
            <a:prstGeom prst="rect">
              <a:avLst/>
            </a:prstGeom>
            <a:gradFill>
              <a:gsLst>
                <a:gs pos="0">
                  <a:schemeClr val="tx1">
                    <a:alpha val="8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59" name="矩形 58"/>
            <p:cNvSpPr/>
            <p:nvPr/>
          </p:nvSpPr>
          <p:spPr>
            <a:xfrm>
              <a:off x="4178614" y="796001"/>
              <a:ext cx="452661" cy="528741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1404452" y="3362569"/>
              <a:ext cx="5338505" cy="205371"/>
            </a:xfrm>
            <a:prstGeom prst="rect">
              <a:avLst/>
            </a:prstGeom>
          </p:spPr>
        </p:pic>
        <p:sp>
          <p:nvSpPr>
            <p:cNvPr id="61" name="流程图: 手动输入 32"/>
            <p:cNvSpPr/>
            <p:nvPr/>
          </p:nvSpPr>
          <p:spPr>
            <a:xfrm flipH="1" flipV="1">
              <a:off x="4614203" y="796001"/>
              <a:ext cx="345594" cy="92079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6677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6677 h 10000"/>
                <a:gd name="connsiteX0" fmla="*/ 0 w 10000"/>
                <a:gd name="connsiteY0" fmla="*/ 6875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6875 h 10000"/>
                <a:gd name="connsiteX0" fmla="*/ 0 w 10185"/>
                <a:gd name="connsiteY0" fmla="*/ 6624 h 10000"/>
                <a:gd name="connsiteX1" fmla="*/ 10185 w 10185"/>
                <a:gd name="connsiteY1" fmla="*/ 0 h 10000"/>
                <a:gd name="connsiteX2" fmla="*/ 10185 w 10185"/>
                <a:gd name="connsiteY2" fmla="*/ 10000 h 10000"/>
                <a:gd name="connsiteX3" fmla="*/ 185 w 10185"/>
                <a:gd name="connsiteY3" fmla="*/ 10000 h 10000"/>
                <a:gd name="connsiteX4" fmla="*/ 0 w 10185"/>
                <a:gd name="connsiteY4" fmla="*/ 6624 h 10000"/>
                <a:gd name="connsiteX0" fmla="*/ 0 w 10092"/>
                <a:gd name="connsiteY0" fmla="*/ 8092 h 10000"/>
                <a:gd name="connsiteX1" fmla="*/ 10092 w 10092"/>
                <a:gd name="connsiteY1" fmla="*/ 0 h 10000"/>
                <a:gd name="connsiteX2" fmla="*/ 10092 w 10092"/>
                <a:gd name="connsiteY2" fmla="*/ 10000 h 10000"/>
                <a:gd name="connsiteX3" fmla="*/ 92 w 10092"/>
                <a:gd name="connsiteY3" fmla="*/ 10000 h 10000"/>
                <a:gd name="connsiteX4" fmla="*/ 0 w 10092"/>
                <a:gd name="connsiteY4" fmla="*/ 8092 h 10000"/>
                <a:gd name="connsiteX0" fmla="*/ 0 w 10092"/>
                <a:gd name="connsiteY0" fmla="*/ 8736 h 10000"/>
                <a:gd name="connsiteX1" fmla="*/ 10092 w 10092"/>
                <a:gd name="connsiteY1" fmla="*/ 0 h 10000"/>
                <a:gd name="connsiteX2" fmla="*/ 10092 w 10092"/>
                <a:gd name="connsiteY2" fmla="*/ 10000 h 10000"/>
                <a:gd name="connsiteX3" fmla="*/ 92 w 10092"/>
                <a:gd name="connsiteY3" fmla="*/ 10000 h 10000"/>
                <a:gd name="connsiteX4" fmla="*/ 0 w 10092"/>
                <a:gd name="connsiteY4" fmla="*/ 87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2" h="10000">
                  <a:moveTo>
                    <a:pt x="0" y="8736"/>
                  </a:moveTo>
                  <a:lnTo>
                    <a:pt x="10092" y="0"/>
                  </a:lnTo>
                  <a:lnTo>
                    <a:pt x="10092" y="10000"/>
                  </a:lnTo>
                  <a:lnTo>
                    <a:pt x="92" y="10000"/>
                  </a:lnTo>
                  <a:cubicBezTo>
                    <a:pt x="30" y="8875"/>
                    <a:pt x="62" y="9861"/>
                    <a:pt x="0" y="8736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21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108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2" name="梯形 61"/>
            <p:cNvSpPr/>
            <p:nvPr/>
          </p:nvSpPr>
          <p:spPr>
            <a:xfrm rot="5400000">
              <a:off x="4085362" y="2026910"/>
              <a:ext cx="1396262" cy="345868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chemeClr val="tx1">
                    <a:alpha val="21000"/>
                  </a:scheme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3" name="梯形 62"/>
            <p:cNvSpPr/>
            <p:nvPr/>
          </p:nvSpPr>
          <p:spPr>
            <a:xfrm rot="5400000">
              <a:off x="4085362" y="3275907"/>
              <a:ext cx="1396262" cy="345868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chemeClr val="tx1">
                    <a:alpha val="21000"/>
                  </a:scheme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4" name="梯形 63"/>
            <p:cNvSpPr/>
            <p:nvPr/>
          </p:nvSpPr>
          <p:spPr>
            <a:xfrm rot="5400000">
              <a:off x="4085362" y="4502881"/>
              <a:ext cx="1396262" cy="345868"/>
            </a:xfrm>
            <a:prstGeom prst="trapezoid">
              <a:avLst>
                <a:gd name="adj" fmla="val 173951"/>
              </a:avLst>
            </a:prstGeom>
            <a:gradFill>
              <a:gsLst>
                <a:gs pos="100000">
                  <a:schemeClr val="tx1">
                    <a:alpha val="21000"/>
                  </a:schemeClr>
                </a:gs>
                <a:gs pos="0">
                  <a:srgbClr val="F2F2F2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5" name="流程图: 手动输入 32"/>
            <p:cNvSpPr/>
            <p:nvPr/>
          </p:nvSpPr>
          <p:spPr>
            <a:xfrm flipH="1">
              <a:off x="4614203" y="5187950"/>
              <a:ext cx="345594" cy="895464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6677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6677 h 10000"/>
                <a:gd name="connsiteX0" fmla="*/ 0 w 10000"/>
                <a:gd name="connsiteY0" fmla="*/ 6875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6875 h 10000"/>
                <a:gd name="connsiteX0" fmla="*/ 0 w 10185"/>
                <a:gd name="connsiteY0" fmla="*/ 6624 h 10000"/>
                <a:gd name="connsiteX1" fmla="*/ 10185 w 10185"/>
                <a:gd name="connsiteY1" fmla="*/ 0 h 10000"/>
                <a:gd name="connsiteX2" fmla="*/ 10185 w 10185"/>
                <a:gd name="connsiteY2" fmla="*/ 10000 h 10000"/>
                <a:gd name="connsiteX3" fmla="*/ 185 w 10185"/>
                <a:gd name="connsiteY3" fmla="*/ 10000 h 10000"/>
                <a:gd name="connsiteX4" fmla="*/ 0 w 10185"/>
                <a:gd name="connsiteY4" fmla="*/ 6624 h 10000"/>
                <a:gd name="connsiteX0" fmla="*/ 0 w 10092"/>
                <a:gd name="connsiteY0" fmla="*/ 8092 h 10000"/>
                <a:gd name="connsiteX1" fmla="*/ 10092 w 10092"/>
                <a:gd name="connsiteY1" fmla="*/ 0 h 10000"/>
                <a:gd name="connsiteX2" fmla="*/ 10092 w 10092"/>
                <a:gd name="connsiteY2" fmla="*/ 10000 h 10000"/>
                <a:gd name="connsiteX3" fmla="*/ 92 w 10092"/>
                <a:gd name="connsiteY3" fmla="*/ 10000 h 10000"/>
                <a:gd name="connsiteX4" fmla="*/ 0 w 10092"/>
                <a:gd name="connsiteY4" fmla="*/ 8092 h 10000"/>
                <a:gd name="connsiteX0" fmla="*/ 0 w 10092"/>
                <a:gd name="connsiteY0" fmla="*/ 8736 h 10000"/>
                <a:gd name="connsiteX1" fmla="*/ 10092 w 10092"/>
                <a:gd name="connsiteY1" fmla="*/ 0 h 10000"/>
                <a:gd name="connsiteX2" fmla="*/ 10092 w 10092"/>
                <a:gd name="connsiteY2" fmla="*/ 10000 h 10000"/>
                <a:gd name="connsiteX3" fmla="*/ 92 w 10092"/>
                <a:gd name="connsiteY3" fmla="*/ 10000 h 10000"/>
                <a:gd name="connsiteX4" fmla="*/ 0 w 10092"/>
                <a:gd name="connsiteY4" fmla="*/ 87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2" h="10000">
                  <a:moveTo>
                    <a:pt x="0" y="8736"/>
                  </a:moveTo>
                  <a:lnTo>
                    <a:pt x="10092" y="0"/>
                  </a:lnTo>
                  <a:lnTo>
                    <a:pt x="10092" y="10000"/>
                  </a:lnTo>
                  <a:lnTo>
                    <a:pt x="92" y="10000"/>
                  </a:lnTo>
                  <a:cubicBezTo>
                    <a:pt x="30" y="8875"/>
                    <a:pt x="62" y="9861"/>
                    <a:pt x="0" y="8736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21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108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4084285" y="16002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集团及公司简介</a:t>
            </a:r>
          </a:p>
        </p:txBody>
      </p:sp>
      <p:sp>
        <p:nvSpPr>
          <p:cNvPr id="97" name="矩形 96"/>
          <p:cNvSpPr/>
          <p:nvPr/>
        </p:nvSpPr>
        <p:spPr>
          <a:xfrm>
            <a:off x="4084285" y="2895600"/>
            <a:ext cx="2107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生产和设备介绍</a:t>
            </a:r>
          </a:p>
        </p:txBody>
      </p:sp>
      <p:sp>
        <p:nvSpPr>
          <p:cNvPr id="98" name="矩形 97"/>
          <p:cNvSpPr/>
          <p:nvPr/>
        </p:nvSpPr>
        <p:spPr>
          <a:xfrm>
            <a:off x="4312885" y="4114800"/>
            <a:ext cx="1307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主要产品</a:t>
            </a:r>
          </a:p>
        </p:txBody>
      </p:sp>
      <p:sp>
        <p:nvSpPr>
          <p:cNvPr id="99" name="矩形 98"/>
          <p:cNvSpPr/>
          <p:nvPr/>
        </p:nvSpPr>
        <p:spPr>
          <a:xfrm>
            <a:off x="4312885" y="5334000"/>
            <a:ext cx="1307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663A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主要客户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33735" y="3276600"/>
            <a:ext cx="461665" cy="1143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894254"/>
      </p:ext>
    </p:extLst>
  </p:cSld>
  <p:clrMapOvr>
    <a:masterClrMapping/>
  </p:clrMapOvr>
  <p:transition spd="slow" advTm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5D343A-AFEE-4BFC-A720-A2BBB3AB479B}"/>
              </a:ext>
            </a:extLst>
          </p:cNvPr>
          <p:cNvSpPr txBox="1"/>
          <p:nvPr/>
        </p:nvSpPr>
        <p:spPr>
          <a:xfrm>
            <a:off x="251520" y="1886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产品树 </a:t>
            </a:r>
            <a:r>
              <a:rPr lang="en-US" altLang="zh-CN" sz="3200" b="1" dirty="0">
                <a:solidFill>
                  <a:schemeClr val="bg1"/>
                </a:solidFill>
              </a:rPr>
              <a:t>Product Structure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E54B1C-3445-436E-9A78-CCDCEDA26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47159"/>
            <a:ext cx="3024336" cy="17102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379523C-C257-4648-90C6-B67484EFE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429000"/>
            <a:ext cx="3876675" cy="2524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3ABB84C-57E7-434A-A3BF-3803560B4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09964"/>
            <a:ext cx="4248472" cy="2362408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2C66F6D6-954B-436F-901A-E72EFA0D9E7B}"/>
              </a:ext>
            </a:extLst>
          </p:cNvPr>
          <p:cNvSpPr/>
          <p:nvPr/>
        </p:nvSpPr>
        <p:spPr>
          <a:xfrm>
            <a:off x="3660143" y="1939661"/>
            <a:ext cx="122413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F3293D4-42D2-4089-AE16-846F5A560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81" y="1098527"/>
            <a:ext cx="3540393" cy="23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4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5D343A-AFEE-4BFC-A720-A2BBB3AB479B}"/>
              </a:ext>
            </a:extLst>
          </p:cNvPr>
          <p:cNvSpPr txBox="1"/>
          <p:nvPr/>
        </p:nvSpPr>
        <p:spPr>
          <a:xfrm>
            <a:off x="251520" y="1886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产品树 </a:t>
            </a:r>
            <a:r>
              <a:rPr lang="en-US" altLang="zh-CN" sz="3200" b="1" dirty="0">
                <a:solidFill>
                  <a:schemeClr val="bg1"/>
                </a:solidFill>
              </a:rPr>
              <a:t>Product Structure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6FE353A-0C53-4F27-B925-35495441E9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96752"/>
            <a:ext cx="2927464" cy="1899520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EE8F4C54-0C66-4BCE-B597-8C2343B71D0F}"/>
              </a:ext>
            </a:extLst>
          </p:cNvPr>
          <p:cNvSpPr/>
          <p:nvPr/>
        </p:nvSpPr>
        <p:spPr>
          <a:xfrm>
            <a:off x="3342585" y="1894484"/>
            <a:ext cx="122413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F986052-5AC4-4079-AAAF-ED69D646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54" y="3889398"/>
            <a:ext cx="3505200" cy="23145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868984-3D29-4CD5-B2A3-7244FEC36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975" y="1179537"/>
            <a:ext cx="4181743" cy="24380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CC43F31-EB75-4FEE-8528-3F3A93322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643" y="3850378"/>
            <a:ext cx="4319876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02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5D343A-AFEE-4BFC-A720-A2BBB3AB479B}"/>
              </a:ext>
            </a:extLst>
          </p:cNvPr>
          <p:cNvSpPr txBox="1"/>
          <p:nvPr/>
        </p:nvSpPr>
        <p:spPr>
          <a:xfrm>
            <a:off x="251520" y="1886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产品树 </a:t>
            </a:r>
            <a:r>
              <a:rPr lang="en-US" altLang="zh-CN" sz="3200" b="1" dirty="0">
                <a:solidFill>
                  <a:schemeClr val="bg1"/>
                </a:solidFill>
              </a:rPr>
              <a:t>Product Structure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2C66F6D6-954B-436F-901A-E72EFA0D9E7B}"/>
              </a:ext>
            </a:extLst>
          </p:cNvPr>
          <p:cNvSpPr/>
          <p:nvPr/>
        </p:nvSpPr>
        <p:spPr>
          <a:xfrm>
            <a:off x="3707904" y="2060848"/>
            <a:ext cx="122413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38B2B6-BC30-442E-B97F-0C014DC78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64626"/>
            <a:ext cx="3401838" cy="2558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9C0CAC6-1D92-4B47-8E67-1CD1FCE58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64626"/>
            <a:ext cx="1838978" cy="16726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B4D88EC-998C-4D31-A57B-47AFE2392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147" y="1435790"/>
            <a:ext cx="1248414" cy="12501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E17D1F-FC57-4542-A491-4AABA65D5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7" y="3852337"/>
            <a:ext cx="4162425" cy="2362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B8148BC-780C-4EA7-B8F8-65A22EA31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737" y="3852337"/>
            <a:ext cx="457506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97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5D343A-AFEE-4BFC-A720-A2BBB3AB479B}"/>
              </a:ext>
            </a:extLst>
          </p:cNvPr>
          <p:cNvSpPr txBox="1"/>
          <p:nvPr/>
        </p:nvSpPr>
        <p:spPr>
          <a:xfrm>
            <a:off x="251520" y="1886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产品树 </a:t>
            </a:r>
            <a:r>
              <a:rPr lang="en-US" altLang="zh-CN" sz="3200" b="1" dirty="0">
                <a:solidFill>
                  <a:schemeClr val="bg1"/>
                </a:solidFill>
              </a:rPr>
              <a:t>Product Structure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2C66F6D6-954B-436F-901A-E72EFA0D9E7B}"/>
              </a:ext>
            </a:extLst>
          </p:cNvPr>
          <p:cNvSpPr/>
          <p:nvPr/>
        </p:nvSpPr>
        <p:spPr>
          <a:xfrm>
            <a:off x="3707904" y="2060848"/>
            <a:ext cx="122413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38B2B6-BC30-442E-B97F-0C014DC78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64626"/>
            <a:ext cx="3401838" cy="2558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9C0CAC6-1D92-4B47-8E67-1CD1FCE58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64626"/>
            <a:ext cx="1838978" cy="16726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B4D88EC-998C-4D31-A57B-47AFE2392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147" y="1435790"/>
            <a:ext cx="1248414" cy="12501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2134C4-9D06-47DE-88C6-F74E3B27F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7" y="3973338"/>
            <a:ext cx="4064000" cy="2413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7BE9BC-8C93-49C3-9154-39A2FBE66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45" y="3852337"/>
            <a:ext cx="4142381" cy="25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65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5D343A-AFEE-4BFC-A720-A2BBB3AB479B}"/>
              </a:ext>
            </a:extLst>
          </p:cNvPr>
          <p:cNvSpPr txBox="1"/>
          <p:nvPr/>
        </p:nvSpPr>
        <p:spPr>
          <a:xfrm>
            <a:off x="251520" y="1886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产品树 </a:t>
            </a:r>
            <a:r>
              <a:rPr lang="en-US" altLang="zh-CN" sz="3200" b="1" dirty="0">
                <a:solidFill>
                  <a:schemeClr val="bg1"/>
                </a:solidFill>
              </a:rPr>
              <a:t>Product Structure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2C66F6D6-954B-436F-901A-E72EFA0D9E7B}"/>
              </a:ext>
            </a:extLst>
          </p:cNvPr>
          <p:cNvSpPr/>
          <p:nvPr/>
        </p:nvSpPr>
        <p:spPr>
          <a:xfrm>
            <a:off x="3707904" y="2060848"/>
            <a:ext cx="122413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38B2B6-BC30-442E-B97F-0C014DC78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64626"/>
            <a:ext cx="3401838" cy="2558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9C0CAC6-1D92-4B47-8E67-1CD1FCE58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64626"/>
            <a:ext cx="1838978" cy="16726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B4D88EC-998C-4D31-A57B-47AFE2392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147" y="1435790"/>
            <a:ext cx="1248414" cy="12501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02F58AD-1582-43E1-B936-03021BB27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2" y="3646123"/>
            <a:ext cx="3506324" cy="26297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C725653-329D-4E1C-B34F-391B582D5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593" y="4083981"/>
            <a:ext cx="5499407" cy="255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08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9555" y="32385"/>
            <a:ext cx="89109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sym typeface="+mn-ea"/>
              </a:rPr>
              <a:t>齿轮、齿轴</a:t>
            </a:r>
            <a:r>
              <a:rPr lang="zh-CN" altLang="en-US" sz="2800" b="1" dirty="0">
                <a:solidFill>
                  <a:schemeClr val="bg1"/>
                </a:solidFill>
              </a:rPr>
              <a:t>加工能力 </a:t>
            </a:r>
          </a:p>
          <a:p>
            <a:pPr algn="l"/>
            <a:r>
              <a:rPr lang="en-US" altLang="zh-CN" sz="2800" b="1" dirty="0">
                <a:solidFill>
                  <a:schemeClr val="bg1"/>
                </a:solidFill>
              </a:rPr>
              <a:t>Gear &amp; Shaft Processing Capability</a:t>
            </a:r>
            <a:endParaRPr lang="zh-CN" altLang="en-US" sz="2800" b="1" dirty="0">
              <a:solidFill>
                <a:schemeClr val="bg1"/>
              </a:solidFill>
            </a:endParaRPr>
          </a:p>
          <a:p>
            <a:pPr algn="l"/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4325" y="1058545"/>
            <a:ext cx="851598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/>
              <a:t>            </a:t>
            </a:r>
            <a:r>
              <a:rPr lang="zh-CN" altLang="en-US" sz="2400"/>
              <a:t>                                </a:t>
            </a:r>
          </a:p>
          <a:p>
            <a:pPr algn="l"/>
            <a:endParaRPr lang="zh-CN" altLang="en-US" sz="2400"/>
          </a:p>
          <a:p>
            <a:pPr algn="l"/>
            <a:endParaRPr lang="zh-CN" altLang="en-US" sz="2400"/>
          </a:p>
          <a:p>
            <a:pPr algn="l"/>
            <a:endParaRPr lang="zh-CN" altLang="en-US" sz="2400"/>
          </a:p>
          <a:p>
            <a:pPr algn="l"/>
            <a:endParaRPr lang="zh-CN" altLang="en-US" sz="2400"/>
          </a:p>
          <a:p>
            <a:pPr algn="l"/>
            <a:endParaRPr lang="zh-CN" altLang="en-US" sz="2400"/>
          </a:p>
          <a:p>
            <a:pPr algn="l"/>
            <a:endParaRPr lang="zh-CN" altLang="en-US" sz="2400"/>
          </a:p>
          <a:p>
            <a:pPr algn="just"/>
            <a:endParaRPr lang="zh-CN" altLang="en-US" sz="2400"/>
          </a:p>
          <a:p>
            <a:pPr algn="l"/>
            <a:endParaRPr lang="zh-CN" altLang="en-US" sz="2400"/>
          </a:p>
          <a:p>
            <a:pPr algn="l"/>
            <a:endParaRPr lang="zh-CN" altLang="en-US" sz="2400"/>
          </a:p>
          <a:p>
            <a:pPr algn="l"/>
            <a:endParaRPr lang="zh-CN" altLang="en-US" sz="2400"/>
          </a:p>
        </p:txBody>
      </p:sp>
      <p:sp>
        <p:nvSpPr>
          <p:cNvPr id="13325" name="新月形 13324"/>
          <p:cNvSpPr/>
          <p:nvPr/>
        </p:nvSpPr>
        <p:spPr>
          <a:xfrm rot="13398019">
            <a:off x="1325245" y="1838325"/>
            <a:ext cx="875030" cy="1787525"/>
          </a:xfrm>
          <a:prstGeom prst="moon">
            <a:avLst>
              <a:gd name="adj" fmla="val 68009"/>
            </a:avLst>
          </a:prstGeom>
          <a:gradFill rotWithShape="1">
            <a:gsLst>
              <a:gs pos="0">
                <a:srgbClr val="A86400">
                  <a:alpha val="0"/>
                </a:srgbClr>
              </a:gs>
              <a:gs pos="100000">
                <a:srgbClr val="A86400">
                  <a:gamma/>
                  <a:shade val="15686"/>
                  <a:invGamma/>
                  <a:alpha val="13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1444" name="组合 61443"/>
          <p:cNvGrpSpPr/>
          <p:nvPr/>
        </p:nvGrpSpPr>
        <p:grpSpPr>
          <a:xfrm>
            <a:off x="452438" y="1475423"/>
            <a:ext cx="6154738" cy="709612"/>
            <a:chOff x="1091" y="1093"/>
            <a:chExt cx="3877" cy="447"/>
          </a:xfrm>
        </p:grpSpPr>
        <p:sp>
          <p:nvSpPr>
            <p:cNvPr id="61445" name="矩形 61444"/>
            <p:cNvSpPr/>
            <p:nvPr/>
          </p:nvSpPr>
          <p:spPr>
            <a:xfrm>
              <a:off x="1377" y="1111"/>
              <a:ext cx="3591" cy="42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46" name="任意多边形 61445"/>
            <p:cNvSpPr/>
            <p:nvPr/>
          </p:nvSpPr>
          <p:spPr>
            <a:xfrm>
              <a:off x="1170" y="1097"/>
              <a:ext cx="820" cy="443"/>
            </a:xfrm>
            <a:custGeom>
              <a:avLst/>
              <a:gdLst/>
              <a:ahLst/>
              <a:cxnLst/>
              <a:rect l="0" t="0" r="0" b="0"/>
              <a:pathLst>
                <a:path w="1334" h="491">
                  <a:moveTo>
                    <a:pt x="2" y="0"/>
                  </a:moveTo>
                  <a:lnTo>
                    <a:pt x="0" y="491"/>
                  </a:lnTo>
                  <a:lnTo>
                    <a:pt x="872" y="491"/>
                  </a:lnTo>
                  <a:lnTo>
                    <a:pt x="1334" y="0"/>
                  </a:lnTo>
                  <a:lnTo>
                    <a:pt x="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47" name="文本框 61446"/>
            <p:cNvSpPr txBox="1"/>
            <p:nvPr/>
          </p:nvSpPr>
          <p:spPr>
            <a:xfrm>
              <a:off x="1091" y="1093"/>
              <a:ext cx="978" cy="445"/>
            </a:xfrm>
            <a:prstGeom prst="rect">
              <a:avLst/>
            </a:prstGeom>
            <a:noFill/>
            <a:ln w="9525">
              <a:noFill/>
            </a:ln>
            <a:effectLst>
              <a:outerShdw dist="85194" dir="1593903" algn="ctr" rotWithShape="0">
                <a:srgbClr val="11425C">
                  <a:alpha val="50000"/>
                </a:srgbClr>
              </a:outerShdw>
            </a:effectLst>
          </p:spPr>
          <p:txBody>
            <a:bodyPr wrap="square" anchor="t">
              <a:spAutoFit/>
            </a:bodyPr>
            <a:lstStyle/>
            <a:p>
              <a:pPr eaLnBrk="1" latinLnBrk="1" hangingPunct="1"/>
              <a:r>
                <a:rPr lang="zh-CN" altLang="en-US" sz="4000">
                  <a:solidFill>
                    <a:schemeClr val="bg2"/>
                  </a:solidFill>
                  <a:latin typeface="Verdana" panose="020B0604030504040204" pitchFamily="34" charset="0"/>
                  <a:ea typeface="Gulim" panose="020B0600000101010101" pitchFamily="50" charset="-127"/>
                </a:rPr>
                <a:t>模数</a:t>
              </a:r>
            </a:p>
          </p:txBody>
        </p:sp>
        <p:sp>
          <p:nvSpPr>
            <p:cNvPr id="61448" name="文本框 61447"/>
            <p:cNvSpPr txBox="1"/>
            <p:nvPr/>
          </p:nvSpPr>
          <p:spPr>
            <a:xfrm>
              <a:off x="2030" y="1172"/>
              <a:ext cx="1811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l" eaLnBrk="1" latinLnBrk="1" hangingPunct="1"/>
              <a:r>
                <a:rPr lang="en-US" altLang="ko-KR" sz="2400">
                  <a:latin typeface="Verdana" panose="020B0604030504040204" pitchFamily="34" charset="0"/>
                  <a:ea typeface="Gulim" panose="020B0600000101010101" pitchFamily="50" charset="-127"/>
                </a:rPr>
                <a:t>module:0.5-8mm</a:t>
              </a:r>
            </a:p>
          </p:txBody>
        </p:sp>
      </p:grpSp>
      <p:grpSp>
        <p:nvGrpSpPr>
          <p:cNvPr id="61449" name="组合 61448"/>
          <p:cNvGrpSpPr/>
          <p:nvPr/>
        </p:nvGrpSpPr>
        <p:grpSpPr>
          <a:xfrm>
            <a:off x="491490" y="2695258"/>
            <a:ext cx="6137275" cy="712787"/>
            <a:chOff x="1102" y="1707"/>
            <a:chExt cx="3866" cy="449"/>
          </a:xfrm>
        </p:grpSpPr>
        <p:sp>
          <p:nvSpPr>
            <p:cNvPr id="61450" name="矩形 61449"/>
            <p:cNvSpPr/>
            <p:nvPr/>
          </p:nvSpPr>
          <p:spPr>
            <a:xfrm>
              <a:off x="1377" y="1727"/>
              <a:ext cx="3591" cy="42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51" name="任意多边形 61450"/>
            <p:cNvSpPr/>
            <p:nvPr/>
          </p:nvSpPr>
          <p:spPr>
            <a:xfrm>
              <a:off x="1170" y="1713"/>
              <a:ext cx="820" cy="443"/>
            </a:xfrm>
            <a:custGeom>
              <a:avLst/>
              <a:gdLst/>
              <a:ahLst/>
              <a:cxnLst/>
              <a:rect l="0" t="0" r="0" b="0"/>
              <a:pathLst>
                <a:path w="1334" h="491">
                  <a:moveTo>
                    <a:pt x="2" y="0"/>
                  </a:moveTo>
                  <a:lnTo>
                    <a:pt x="0" y="491"/>
                  </a:lnTo>
                  <a:lnTo>
                    <a:pt x="872" y="491"/>
                  </a:lnTo>
                  <a:lnTo>
                    <a:pt x="1334" y="0"/>
                  </a:lnTo>
                  <a:lnTo>
                    <a:pt x="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52" name="文本框 61451"/>
            <p:cNvSpPr txBox="1"/>
            <p:nvPr/>
          </p:nvSpPr>
          <p:spPr>
            <a:xfrm>
              <a:off x="1102" y="1707"/>
              <a:ext cx="755" cy="445"/>
            </a:xfrm>
            <a:prstGeom prst="rect">
              <a:avLst/>
            </a:prstGeom>
            <a:noFill/>
            <a:ln w="9525">
              <a:noFill/>
            </a:ln>
            <a:effectLst>
              <a:outerShdw dist="85194" dir="1593903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t">
              <a:spAutoFit/>
            </a:bodyPr>
            <a:lstStyle/>
            <a:p>
              <a:pPr algn="l" eaLnBrk="1" latinLnBrk="1" hangingPunct="1"/>
              <a:r>
                <a:rPr lang="en-US" altLang="ko-KR" sz="4000">
                  <a:solidFill>
                    <a:schemeClr val="bg2"/>
                  </a:solidFill>
                  <a:latin typeface="Verdana" panose="020B0604030504040204" pitchFamily="34" charset="0"/>
                  <a:ea typeface="Gulim" panose="020B0600000101010101" pitchFamily="50" charset="-127"/>
                </a:rPr>
                <a:t>直径</a:t>
              </a:r>
            </a:p>
          </p:txBody>
        </p:sp>
        <p:sp>
          <p:nvSpPr>
            <p:cNvPr id="61453" name="文本框 61452"/>
            <p:cNvSpPr txBox="1"/>
            <p:nvPr/>
          </p:nvSpPr>
          <p:spPr>
            <a:xfrm>
              <a:off x="2030" y="1788"/>
              <a:ext cx="2210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l" eaLnBrk="1" latinLnBrk="1" hangingPunct="1"/>
              <a:r>
                <a:rPr lang="en-US" altLang="ko-KR" sz="2400" dirty="0">
                  <a:latin typeface="Verdana" panose="020B0604030504040204" pitchFamily="34" charset="0"/>
                  <a:ea typeface="Gulim" panose="020B0600000101010101" pitchFamily="50" charset="-127"/>
                </a:rPr>
                <a:t> diameter</a:t>
              </a:r>
              <a:r>
                <a: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:</a:t>
              </a:r>
              <a:r>
                <a:rPr lang="en-US" altLang="ko-KR" sz="2400" dirty="0">
                  <a:latin typeface="Verdana" panose="020B0604030504040204" pitchFamily="34" charset="0"/>
                  <a:ea typeface="Gulim" panose="020B0600000101010101" pitchFamily="50" charset="-127"/>
                </a:rPr>
                <a:t>20-300mm</a:t>
              </a:r>
            </a:p>
          </p:txBody>
        </p:sp>
      </p:grpSp>
      <p:grpSp>
        <p:nvGrpSpPr>
          <p:cNvPr id="61454" name="组合 61453"/>
          <p:cNvGrpSpPr/>
          <p:nvPr/>
        </p:nvGrpSpPr>
        <p:grpSpPr>
          <a:xfrm>
            <a:off x="411480" y="3920173"/>
            <a:ext cx="6216650" cy="728662"/>
            <a:chOff x="1052" y="2329"/>
            <a:chExt cx="3916" cy="459"/>
          </a:xfrm>
        </p:grpSpPr>
        <p:sp>
          <p:nvSpPr>
            <p:cNvPr id="61455" name="矩形 61454"/>
            <p:cNvSpPr/>
            <p:nvPr/>
          </p:nvSpPr>
          <p:spPr>
            <a:xfrm>
              <a:off x="1377" y="2343"/>
              <a:ext cx="3591" cy="42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56" name="任意多边形 61455"/>
            <p:cNvSpPr/>
            <p:nvPr/>
          </p:nvSpPr>
          <p:spPr>
            <a:xfrm>
              <a:off x="1170" y="2329"/>
              <a:ext cx="820" cy="443"/>
            </a:xfrm>
            <a:custGeom>
              <a:avLst/>
              <a:gdLst/>
              <a:ahLst/>
              <a:cxnLst/>
              <a:rect l="0" t="0" r="0" b="0"/>
              <a:pathLst>
                <a:path w="1334" h="491">
                  <a:moveTo>
                    <a:pt x="2" y="0"/>
                  </a:moveTo>
                  <a:lnTo>
                    <a:pt x="0" y="491"/>
                  </a:lnTo>
                  <a:lnTo>
                    <a:pt x="872" y="491"/>
                  </a:lnTo>
                  <a:lnTo>
                    <a:pt x="1334" y="0"/>
                  </a:lnTo>
                  <a:lnTo>
                    <a:pt x="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57" name="文本框 61456"/>
            <p:cNvSpPr txBox="1"/>
            <p:nvPr/>
          </p:nvSpPr>
          <p:spPr>
            <a:xfrm>
              <a:off x="1052" y="2343"/>
              <a:ext cx="755" cy="445"/>
            </a:xfrm>
            <a:prstGeom prst="rect">
              <a:avLst/>
            </a:prstGeom>
            <a:noFill/>
            <a:ln w="9525">
              <a:noFill/>
            </a:ln>
            <a:effectLst>
              <a:outerShdw dist="85194" dir="1593903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t">
              <a:spAutoFit/>
            </a:bodyPr>
            <a:lstStyle/>
            <a:p>
              <a:pPr algn="l" eaLnBrk="1" latinLnBrk="1" hangingPunct="1"/>
              <a:r>
                <a:rPr lang="en-US" altLang="ko-KR" sz="4000">
                  <a:solidFill>
                    <a:schemeClr val="bg2"/>
                  </a:solidFill>
                  <a:latin typeface="Verdana" panose="020B0604030504040204" pitchFamily="34" charset="0"/>
                  <a:ea typeface="Gulim" panose="020B0600000101010101" pitchFamily="50" charset="-127"/>
                </a:rPr>
                <a:t>长度</a:t>
              </a:r>
            </a:p>
          </p:txBody>
        </p:sp>
        <p:sp>
          <p:nvSpPr>
            <p:cNvPr id="61458" name="文本框 61457"/>
            <p:cNvSpPr txBox="1"/>
            <p:nvPr/>
          </p:nvSpPr>
          <p:spPr>
            <a:xfrm>
              <a:off x="2030" y="2404"/>
              <a:ext cx="1757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l" eaLnBrk="1" latinLnBrk="1" hangingPunct="1"/>
              <a:r>
                <a:rPr lang="en-US" altLang="ko-KR" sz="2400">
                  <a:latin typeface="Verdana" panose="020B0604030504040204" pitchFamily="34" charset="0"/>
                  <a:ea typeface="Gulim" panose="020B0600000101010101" pitchFamily="50" charset="-127"/>
                </a:rPr>
                <a:t>length:5-500mm</a:t>
              </a:r>
            </a:p>
          </p:txBody>
        </p:sp>
      </p:grpSp>
      <p:grpSp>
        <p:nvGrpSpPr>
          <p:cNvPr id="61459" name="组合 61458"/>
          <p:cNvGrpSpPr/>
          <p:nvPr/>
        </p:nvGrpSpPr>
        <p:grpSpPr>
          <a:xfrm>
            <a:off x="107504" y="6896101"/>
            <a:ext cx="10828338" cy="842962"/>
            <a:chOff x="1120" y="2945"/>
            <a:chExt cx="6821" cy="531"/>
          </a:xfrm>
        </p:grpSpPr>
        <p:sp>
          <p:nvSpPr>
            <p:cNvPr id="61460" name="矩形 61459"/>
            <p:cNvSpPr/>
            <p:nvPr/>
          </p:nvSpPr>
          <p:spPr>
            <a:xfrm>
              <a:off x="4350" y="3051"/>
              <a:ext cx="3591" cy="42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61" name="任意多边形 61460"/>
            <p:cNvSpPr/>
            <p:nvPr/>
          </p:nvSpPr>
          <p:spPr>
            <a:xfrm>
              <a:off x="1170" y="2945"/>
              <a:ext cx="820" cy="443"/>
            </a:xfrm>
            <a:custGeom>
              <a:avLst/>
              <a:gdLst/>
              <a:ahLst/>
              <a:cxnLst/>
              <a:rect l="0" t="0" r="0" b="0"/>
              <a:pathLst>
                <a:path w="1334" h="491">
                  <a:moveTo>
                    <a:pt x="2" y="0"/>
                  </a:moveTo>
                  <a:lnTo>
                    <a:pt x="0" y="491"/>
                  </a:lnTo>
                  <a:lnTo>
                    <a:pt x="872" y="491"/>
                  </a:lnTo>
                  <a:lnTo>
                    <a:pt x="1334" y="0"/>
                  </a:lnTo>
                  <a:lnTo>
                    <a:pt x="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62" name="文本框 61461"/>
            <p:cNvSpPr txBox="1"/>
            <p:nvPr/>
          </p:nvSpPr>
          <p:spPr>
            <a:xfrm>
              <a:off x="1120" y="2959"/>
              <a:ext cx="755" cy="445"/>
            </a:xfrm>
            <a:prstGeom prst="rect">
              <a:avLst/>
            </a:prstGeom>
            <a:noFill/>
            <a:ln w="9525">
              <a:noFill/>
            </a:ln>
            <a:effectLst>
              <a:outerShdw dist="85194" dir="1593903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t">
              <a:spAutoFit/>
            </a:bodyPr>
            <a:lstStyle/>
            <a:p>
              <a:pPr algn="l" eaLnBrk="1" latinLnBrk="1" hangingPunct="1"/>
              <a:r>
                <a:rPr lang="en-US" altLang="ko-KR" sz="4000" dirty="0" err="1">
                  <a:solidFill>
                    <a:schemeClr val="bg2"/>
                  </a:solidFill>
                  <a:latin typeface="Verdana" panose="020B0604030504040204" pitchFamily="34" charset="0"/>
                  <a:ea typeface="Gulim" panose="020B0600000101010101" pitchFamily="50" charset="-127"/>
                </a:rPr>
                <a:t>精度</a:t>
              </a:r>
              <a:endParaRPr lang="en-US" altLang="ko-KR" sz="4000" dirty="0">
                <a:solidFill>
                  <a:schemeClr val="bg2"/>
                </a:solidFill>
                <a:latin typeface="Verdana" panose="020B0604030504040204" pitchFamily="34" charset="0"/>
                <a:ea typeface="Gulim" panose="020B0600000101010101" pitchFamily="50" charset="-127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318000" y="3238500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63B8CC-7027-416E-B718-6DF763BFE7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1277109"/>
            <a:ext cx="9053006" cy="481618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31FF33A-2697-4F60-B279-FA685E4C0A77}"/>
              </a:ext>
            </a:extLst>
          </p:cNvPr>
          <p:cNvSpPr txBox="1"/>
          <p:nvPr/>
        </p:nvSpPr>
        <p:spPr>
          <a:xfrm>
            <a:off x="588702" y="5215061"/>
            <a:ext cx="197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0" y="4019527"/>
            <a:ext cx="8915400" cy="2609872"/>
            <a:chOff x="0" y="0"/>
            <a:chExt cx="5760" cy="1759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2879" y="0"/>
              <a:ext cx="2881" cy="1758"/>
              <a:chOff x="0" y="0"/>
              <a:chExt cx="2622" cy="1882"/>
            </a:xfrm>
          </p:grpSpPr>
          <p:sp>
            <p:nvSpPr>
              <p:cNvPr id="43" name="Line 438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143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4" name="Line 439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1687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" name="Line 440"/>
              <p:cNvSpPr>
                <a:spLocks noChangeShapeType="1"/>
              </p:cNvSpPr>
              <p:nvPr/>
            </p:nvSpPr>
            <p:spPr bwMode="auto">
              <a:xfrm>
                <a:off x="0" y="0"/>
                <a:ext cx="2487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6" name="Line 44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083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7" name="Line 442"/>
              <p:cNvSpPr>
                <a:spLocks noChangeShapeType="1"/>
              </p:cNvSpPr>
              <p:nvPr/>
            </p:nvSpPr>
            <p:spPr bwMode="auto">
              <a:xfrm>
                <a:off x="0" y="0"/>
                <a:ext cx="1706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8" name="Line 443"/>
              <p:cNvSpPr>
                <a:spLocks noChangeShapeType="1"/>
              </p:cNvSpPr>
              <p:nvPr/>
            </p:nvSpPr>
            <p:spPr bwMode="auto">
              <a:xfrm>
                <a:off x="0" y="0"/>
                <a:ext cx="1322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9" name="Line 444"/>
              <p:cNvSpPr>
                <a:spLocks noChangeShapeType="1"/>
              </p:cNvSpPr>
              <p:nvPr/>
            </p:nvSpPr>
            <p:spPr bwMode="auto">
              <a:xfrm>
                <a:off x="0" y="0"/>
                <a:ext cx="986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0" name="Line 445"/>
              <p:cNvSpPr>
                <a:spLocks noChangeShapeType="1"/>
              </p:cNvSpPr>
              <p:nvPr/>
            </p:nvSpPr>
            <p:spPr bwMode="auto">
              <a:xfrm>
                <a:off x="0" y="0"/>
                <a:ext cx="651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1" name="Line 446"/>
              <p:cNvSpPr>
                <a:spLocks noChangeShapeType="1"/>
              </p:cNvSpPr>
              <p:nvPr/>
            </p:nvSpPr>
            <p:spPr bwMode="auto">
              <a:xfrm>
                <a:off x="0" y="0"/>
                <a:ext cx="314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2" name="Line 447"/>
              <p:cNvSpPr>
                <a:spLocks noChangeShapeType="1"/>
              </p:cNvSpPr>
              <p:nvPr/>
            </p:nvSpPr>
            <p:spPr bwMode="auto">
              <a:xfrm>
                <a:off x="0" y="0"/>
                <a:ext cx="0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3" name="Line 448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1239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4" name="Line 449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1067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" name="Line 450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919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6" name="Line 4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770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" name="Line 452"/>
              <p:cNvSpPr>
                <a:spLocks noChangeShapeType="1"/>
              </p:cNvSpPr>
              <p:nvPr/>
            </p:nvSpPr>
            <p:spPr bwMode="auto">
              <a:xfrm>
                <a:off x="23" y="0"/>
                <a:ext cx="2599" cy="64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8" name="Line 453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514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9" name="Line 454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406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0" name="Line 455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299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1" name="Line 456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213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2" name="Line 457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126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3" name="Line 458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22" cy="63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Group 25"/>
            <p:cNvGrpSpPr/>
            <p:nvPr/>
          </p:nvGrpSpPr>
          <p:grpSpPr bwMode="auto">
            <a:xfrm>
              <a:off x="0" y="0"/>
              <a:ext cx="2879" cy="1882"/>
              <a:chOff x="0" y="0"/>
              <a:chExt cx="2619" cy="1882"/>
            </a:xfrm>
          </p:grpSpPr>
          <p:sp>
            <p:nvSpPr>
              <p:cNvPr id="22" name="Line 46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0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3" name="Line 46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143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4" name="Line 46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1687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" name="Line 463"/>
              <p:cNvSpPr>
                <a:spLocks noChangeShapeType="1"/>
              </p:cNvSpPr>
              <p:nvPr/>
            </p:nvSpPr>
            <p:spPr bwMode="auto">
              <a:xfrm flipH="1">
                <a:off x="136" y="0"/>
                <a:ext cx="2483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" name="Line 464"/>
              <p:cNvSpPr>
                <a:spLocks noChangeShapeType="1"/>
              </p:cNvSpPr>
              <p:nvPr/>
            </p:nvSpPr>
            <p:spPr bwMode="auto">
              <a:xfrm flipH="1">
                <a:off x="539" y="0"/>
                <a:ext cx="2080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" name="Line 465"/>
              <p:cNvSpPr>
                <a:spLocks noChangeShapeType="1"/>
              </p:cNvSpPr>
              <p:nvPr/>
            </p:nvSpPr>
            <p:spPr bwMode="auto">
              <a:xfrm flipH="1">
                <a:off x="918" y="0"/>
                <a:ext cx="1700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8" name="Line 466"/>
              <p:cNvSpPr>
                <a:spLocks noChangeShapeType="1"/>
              </p:cNvSpPr>
              <p:nvPr/>
            </p:nvSpPr>
            <p:spPr bwMode="auto">
              <a:xfrm flipH="1">
                <a:off x="1298" y="0"/>
                <a:ext cx="1320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9" name="Line 467"/>
              <p:cNvSpPr>
                <a:spLocks noChangeShapeType="1"/>
              </p:cNvSpPr>
              <p:nvPr/>
            </p:nvSpPr>
            <p:spPr bwMode="auto">
              <a:xfrm flipH="1">
                <a:off x="1637" y="0"/>
                <a:ext cx="981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0" name="Line 468"/>
              <p:cNvSpPr>
                <a:spLocks noChangeShapeType="1"/>
              </p:cNvSpPr>
              <p:nvPr/>
            </p:nvSpPr>
            <p:spPr bwMode="auto">
              <a:xfrm flipH="1">
                <a:off x="1971" y="0"/>
                <a:ext cx="648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1" name="Line 469"/>
              <p:cNvSpPr>
                <a:spLocks noChangeShapeType="1"/>
              </p:cNvSpPr>
              <p:nvPr/>
            </p:nvSpPr>
            <p:spPr bwMode="auto">
              <a:xfrm flipH="1">
                <a:off x="2308" y="0"/>
                <a:ext cx="311" cy="188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2" name="Line 47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1239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3" name="Line 47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1067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" name="Line 47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919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" name="Line 47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770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" name="Line 47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597" cy="642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7" name="Line 47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514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8" name="Line 47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406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9" name="Line 47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299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0" name="Line 47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213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1" name="Line 479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126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2" name="Line 48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619" cy="63"/>
              </a:xfrm>
              <a:prstGeom prst="line">
                <a:avLst/>
              </a:prstGeom>
              <a:noFill/>
              <a:ln w="3175" cmpd="sng">
                <a:solidFill>
                  <a:srgbClr val="DDDDDD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" name="Group 47"/>
            <p:cNvGrpSpPr/>
            <p:nvPr/>
          </p:nvGrpSpPr>
          <p:grpSpPr bwMode="auto">
            <a:xfrm>
              <a:off x="0" y="16"/>
              <a:ext cx="5760" cy="1499"/>
              <a:chOff x="0" y="0"/>
              <a:chExt cx="5241" cy="1605"/>
            </a:xfrm>
          </p:grpSpPr>
          <p:grpSp>
            <p:nvGrpSpPr>
              <p:cNvPr id="6" name="Group 48"/>
              <p:cNvGrpSpPr/>
              <p:nvPr/>
            </p:nvGrpSpPr>
            <p:grpSpPr bwMode="auto">
              <a:xfrm>
                <a:off x="0" y="906"/>
                <a:ext cx="5241" cy="699"/>
                <a:chOff x="0" y="0"/>
                <a:chExt cx="5241" cy="699"/>
              </a:xfrm>
            </p:grpSpPr>
            <p:sp>
              <p:nvSpPr>
                <p:cNvPr id="18" name="Line 483"/>
                <p:cNvSpPr>
                  <a:spLocks noChangeShapeType="1"/>
                </p:cNvSpPr>
                <p:nvPr/>
              </p:nvSpPr>
              <p:spPr bwMode="auto">
                <a:xfrm>
                  <a:off x="0" y="699"/>
                  <a:ext cx="5241" cy="0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Line 484"/>
                <p:cNvSpPr>
                  <a:spLocks noChangeShapeType="1"/>
                </p:cNvSpPr>
                <p:nvPr/>
              </p:nvSpPr>
              <p:spPr bwMode="auto">
                <a:xfrm>
                  <a:off x="0" y="441"/>
                  <a:ext cx="5241" cy="0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Line 485"/>
                <p:cNvSpPr>
                  <a:spLocks noChangeShapeType="1"/>
                </p:cNvSpPr>
                <p:nvPr/>
              </p:nvSpPr>
              <p:spPr bwMode="auto">
                <a:xfrm>
                  <a:off x="0" y="208"/>
                  <a:ext cx="5239" cy="0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1" name="Line 486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5239" cy="0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" name="Group 53"/>
              <p:cNvGrpSpPr/>
              <p:nvPr/>
            </p:nvGrpSpPr>
            <p:grpSpPr bwMode="auto">
              <a:xfrm>
                <a:off x="0" y="0"/>
                <a:ext cx="5241" cy="728"/>
                <a:chOff x="0" y="0"/>
                <a:chExt cx="5241" cy="728"/>
              </a:xfrm>
            </p:grpSpPr>
            <p:sp>
              <p:nvSpPr>
                <p:cNvPr id="9" name="Line 488"/>
                <p:cNvSpPr>
                  <a:spLocks noChangeShapeType="1"/>
                </p:cNvSpPr>
                <p:nvPr/>
              </p:nvSpPr>
              <p:spPr bwMode="auto">
                <a:xfrm>
                  <a:off x="0" y="728"/>
                  <a:ext cx="5241" cy="0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0" name="Line 489"/>
                <p:cNvSpPr>
                  <a:spLocks noChangeShapeType="1"/>
                </p:cNvSpPr>
                <p:nvPr/>
              </p:nvSpPr>
              <p:spPr bwMode="auto">
                <a:xfrm flipV="1">
                  <a:off x="0" y="555"/>
                  <a:ext cx="5241" cy="1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Line 490"/>
                <p:cNvSpPr>
                  <a:spLocks noChangeShapeType="1"/>
                </p:cNvSpPr>
                <p:nvPr/>
              </p:nvSpPr>
              <p:spPr bwMode="auto">
                <a:xfrm>
                  <a:off x="0" y="401"/>
                  <a:ext cx="5241" cy="3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Line 491"/>
                <p:cNvSpPr>
                  <a:spLocks noChangeShapeType="1"/>
                </p:cNvSpPr>
                <p:nvPr/>
              </p:nvSpPr>
              <p:spPr bwMode="auto">
                <a:xfrm>
                  <a:off x="0" y="277"/>
                  <a:ext cx="5217" cy="0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" name="Line 492"/>
                <p:cNvSpPr>
                  <a:spLocks noChangeShapeType="1"/>
                </p:cNvSpPr>
                <p:nvPr/>
              </p:nvSpPr>
              <p:spPr bwMode="auto">
                <a:xfrm flipV="1">
                  <a:off x="0" y="171"/>
                  <a:ext cx="5241" cy="4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4" name="Line 493"/>
                <p:cNvSpPr>
                  <a:spLocks noChangeShapeType="1"/>
                </p:cNvSpPr>
                <p:nvPr/>
              </p:nvSpPr>
              <p:spPr bwMode="auto">
                <a:xfrm>
                  <a:off x="0" y="102"/>
                  <a:ext cx="5241" cy="4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Line 494"/>
                <p:cNvSpPr>
                  <a:spLocks noChangeShapeType="1"/>
                </p:cNvSpPr>
                <p:nvPr/>
              </p:nvSpPr>
              <p:spPr bwMode="auto">
                <a:xfrm flipV="1">
                  <a:off x="0" y="64"/>
                  <a:ext cx="5241" cy="10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6" name="Line 495"/>
                <p:cNvSpPr>
                  <a:spLocks noChangeShapeType="1"/>
                </p:cNvSpPr>
                <p:nvPr/>
              </p:nvSpPr>
              <p:spPr bwMode="auto">
                <a:xfrm>
                  <a:off x="23" y="22"/>
                  <a:ext cx="5218" cy="0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7" name="Line 496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5241" cy="0"/>
                </a:xfrm>
                <a:prstGeom prst="line">
                  <a:avLst/>
                </a:prstGeom>
                <a:noFill/>
                <a:ln w="3175" cmpd="sng">
                  <a:solidFill>
                    <a:srgbClr val="DDDDDD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64" name="TextBox 63"/>
          <p:cNvSpPr txBox="1"/>
          <p:nvPr/>
        </p:nvSpPr>
        <p:spPr>
          <a:xfrm>
            <a:off x="141605" y="169141"/>
            <a:ext cx="8625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公司近六年营业额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Turnover for Y2015~Y2020</a:t>
            </a:r>
          </a:p>
        </p:txBody>
      </p:sp>
      <p:graphicFrame>
        <p:nvGraphicFramePr>
          <p:cNvPr id="65" name="图表 64">
            <a:extLst>
              <a:ext uri="{FF2B5EF4-FFF2-40B4-BE49-F238E27FC236}">
                <a16:creationId xmlns:a16="http://schemas.microsoft.com/office/drawing/2014/main" id="{8CF80667-D0F1-4E13-89FD-C8FAD3D285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3374779"/>
              </p:ext>
            </p:extLst>
          </p:nvPr>
        </p:nvGraphicFramePr>
        <p:xfrm>
          <a:off x="228600" y="1293113"/>
          <a:ext cx="8874574" cy="4831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9208" y="187392"/>
            <a:ext cx="7630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荣誉及证书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Honors&amp;Certificates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 descr="中文证书IATF1694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96751"/>
            <a:ext cx="1872208" cy="2647891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</p:pic>
      <p:pic>
        <p:nvPicPr>
          <p:cNvPr id="10" name="图片 9" descr="6.2018年16949体系证书（英文）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196752"/>
            <a:ext cx="1872208" cy="26478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189A7FEB-19CE-4645-89EE-1117481D48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178470"/>
              </p:ext>
            </p:extLst>
          </p:nvPr>
        </p:nvGraphicFramePr>
        <p:xfrm>
          <a:off x="4864791" y="4031273"/>
          <a:ext cx="1835940" cy="2647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714787" imgH="8244447" progId="AcroExch.Document.11">
                  <p:embed/>
                </p:oleObj>
              </mc:Choice>
              <mc:Fallback>
                <p:oleObj name="Acrobat Document" r:id="rId4" imgW="5714787" imgH="824444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4791" y="4031273"/>
                        <a:ext cx="1835940" cy="2647891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F5A9F3DD-4A1C-46C3-AE33-0A9906B2F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959541"/>
              </p:ext>
            </p:extLst>
          </p:nvPr>
        </p:nvGraphicFramePr>
        <p:xfrm>
          <a:off x="6849506" y="4031273"/>
          <a:ext cx="1840994" cy="2640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714787" imgH="8199057" progId="AcroExch.Document.11">
                  <p:embed/>
                </p:oleObj>
              </mc:Choice>
              <mc:Fallback>
                <p:oleObj name="Acrobat Document" r:id="rId6" imgW="5714787" imgH="819905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49506" y="4031273"/>
                        <a:ext cx="1840994" cy="2640147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CB74BAC4-081A-4FE8-B1A5-D57BB9F15001}"/>
              </a:ext>
            </a:extLst>
          </p:cNvPr>
          <p:cNvSpPr txBox="1"/>
          <p:nvPr/>
        </p:nvSpPr>
        <p:spPr>
          <a:xfrm>
            <a:off x="4932998" y="1484784"/>
            <a:ext cx="359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IATF16949</a:t>
            </a:r>
            <a:r>
              <a:rPr lang="en-US" altLang="zh-CN" dirty="0"/>
              <a:t> </a:t>
            </a:r>
            <a:r>
              <a:rPr lang="zh-CN" altLang="en-US" dirty="0"/>
              <a:t>质量管理体系认证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FAC4D3-97AE-4C9D-BE3B-476796BF97A8}"/>
              </a:ext>
            </a:extLst>
          </p:cNvPr>
          <p:cNvSpPr txBox="1"/>
          <p:nvPr/>
        </p:nvSpPr>
        <p:spPr>
          <a:xfrm>
            <a:off x="899592" y="451251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ISO14001</a:t>
            </a:r>
            <a:r>
              <a:rPr lang="en-US" altLang="zh-CN" dirty="0"/>
              <a:t> </a:t>
            </a:r>
            <a:r>
              <a:rPr lang="zh-CN" altLang="en-US" dirty="0"/>
              <a:t>环境管理体系认证文件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852948-9ECD-479F-90A9-F7D8B5EDF6F4}"/>
              </a:ext>
            </a:extLst>
          </p:cNvPr>
          <p:cNvSpPr txBox="1"/>
          <p:nvPr/>
        </p:nvSpPr>
        <p:spPr>
          <a:xfrm>
            <a:off x="4932998" y="187784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IATF19649</a:t>
            </a:r>
            <a:r>
              <a:rPr lang="en-US" altLang="zh-CN" sz="1400" dirty="0"/>
              <a:t> The Quality Management System of the above organization</a:t>
            </a:r>
            <a:endParaRPr lang="zh-CN" altLang="en-US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EE4026F-5D1B-4680-A19A-9432462A9A00}"/>
              </a:ext>
            </a:extLst>
          </p:cNvPr>
          <p:cNvSpPr txBox="1"/>
          <p:nvPr/>
        </p:nvSpPr>
        <p:spPr>
          <a:xfrm>
            <a:off x="925815" y="4889681"/>
            <a:ext cx="3620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ISO14001</a:t>
            </a:r>
            <a:r>
              <a:rPr lang="en-US" altLang="zh-CN" sz="1200" dirty="0"/>
              <a:t> Certificate Of Conformity Of Environmental Management System Certification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7504" y="172187"/>
            <a:ext cx="7630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荣誉及证书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Honors&amp;Certificates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2113610" cy="274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0990439-87A6-4CB4-B8FE-779D19FCF2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267071"/>
            <a:ext cx="3160009" cy="2157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70D0C60-1423-4FA0-BFEB-03F947FE2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271239"/>
            <a:ext cx="3160009" cy="215776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E1CB157-F870-42EF-98C6-CD0455B6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9592" y="3429000"/>
            <a:ext cx="1800200" cy="2828886"/>
          </a:xfrm>
          <a:prstGeom prst="rect">
            <a:avLst/>
          </a:prstGeom>
          <a:ln>
            <a:noFill/>
          </a:ln>
          <a:effectLst>
            <a:glow>
              <a:schemeClr val="bg1"/>
            </a:glow>
            <a:outerShdw blurRad="12700" dist="50800" dir="5400000" algn="ctr" rotWithShape="0">
              <a:srgbClr val="000000">
                <a:alpha val="43137"/>
              </a:srgbClr>
            </a:outerShdw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80562"/>
            <a:ext cx="764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主要合作伙伴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Partnership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A1EF580-F043-4DC0-9FC4-35328FC4040D}"/>
              </a:ext>
            </a:extLst>
          </p:cNvPr>
          <p:cNvSpPr/>
          <p:nvPr/>
        </p:nvSpPr>
        <p:spPr>
          <a:xfrm>
            <a:off x="5028685" y="2949428"/>
            <a:ext cx="2448272" cy="432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QQ截图20170121163530.bmp">
            <a:extLst>
              <a:ext uri="{FF2B5EF4-FFF2-40B4-BE49-F238E27FC236}">
                <a16:creationId xmlns:a16="http://schemas.microsoft.com/office/drawing/2014/main" id="{BC57555D-E57E-4185-8486-AA729F0E3D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0940" y="2874045"/>
            <a:ext cx="1125227" cy="1035922"/>
          </a:xfrm>
          <a:prstGeom prst="rect">
            <a:avLst/>
          </a:prstGeom>
        </p:spPr>
      </p:pic>
      <p:pic>
        <p:nvPicPr>
          <p:cNvPr id="8" name="图片 7" descr="微信截图_20170123104126.png">
            <a:extLst>
              <a:ext uri="{FF2B5EF4-FFF2-40B4-BE49-F238E27FC236}">
                <a16:creationId xmlns:a16="http://schemas.microsoft.com/office/drawing/2014/main" id="{2DB4F37A-C180-4E6F-A0BA-97684B4DE7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1491" y="2623582"/>
            <a:ext cx="1009544" cy="1445667"/>
          </a:xfrm>
          <a:prstGeom prst="rect">
            <a:avLst/>
          </a:prstGeom>
        </p:spPr>
      </p:pic>
      <p:pic>
        <p:nvPicPr>
          <p:cNvPr id="9" name="图片 8" descr="微信截图_20170123092359.png">
            <a:extLst>
              <a:ext uri="{FF2B5EF4-FFF2-40B4-BE49-F238E27FC236}">
                <a16:creationId xmlns:a16="http://schemas.microsoft.com/office/drawing/2014/main" id="{D04F50C6-D9C7-4475-860E-F3418E6844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4803" y="1280822"/>
            <a:ext cx="1473219" cy="906596"/>
          </a:xfrm>
          <a:prstGeom prst="rect">
            <a:avLst/>
          </a:prstGeom>
        </p:spPr>
      </p:pic>
      <p:pic>
        <p:nvPicPr>
          <p:cNvPr id="11" name="图片 10" descr="微信截图_20170123104559.png">
            <a:extLst>
              <a:ext uri="{FF2B5EF4-FFF2-40B4-BE49-F238E27FC236}">
                <a16:creationId xmlns:a16="http://schemas.microsoft.com/office/drawing/2014/main" id="{1C97D2D1-F88D-4595-B57D-A43DAA4BDB3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5171" y="4625379"/>
            <a:ext cx="1502811" cy="1319015"/>
          </a:xfrm>
          <a:prstGeom prst="rect">
            <a:avLst/>
          </a:prstGeom>
        </p:spPr>
      </p:pic>
      <p:pic>
        <p:nvPicPr>
          <p:cNvPr id="12" name="图片 11" descr="menu.saveimg.savepath20190327142837.jpg">
            <a:extLst>
              <a:ext uri="{FF2B5EF4-FFF2-40B4-BE49-F238E27FC236}">
                <a16:creationId xmlns:a16="http://schemas.microsoft.com/office/drawing/2014/main" id="{FB1EE117-0D23-4093-85C7-2B4BCB3FC44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1907" y="1313275"/>
            <a:ext cx="1360291" cy="841691"/>
          </a:xfrm>
          <a:prstGeom prst="rect">
            <a:avLst/>
          </a:prstGeom>
        </p:spPr>
      </p:pic>
      <p:pic>
        <p:nvPicPr>
          <p:cNvPr id="13" name="图片 12" descr="menu.saveimg.savepath20190327144605.jpg">
            <a:extLst>
              <a:ext uri="{FF2B5EF4-FFF2-40B4-BE49-F238E27FC236}">
                <a16:creationId xmlns:a16="http://schemas.microsoft.com/office/drawing/2014/main" id="{3C03B1C1-992C-43F2-9DAF-B001FBF6498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779" y="4975345"/>
            <a:ext cx="1650830" cy="88661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7E5F49-7031-441A-AF30-89B49047C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9" y="1266022"/>
            <a:ext cx="2204371" cy="7630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B186F9F-59AD-4B13-AAFC-D43DA0D16E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92" y="2903793"/>
            <a:ext cx="1033719" cy="10292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C38A95-5C99-4B3F-99BA-3C0941A94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91" y="2949428"/>
            <a:ext cx="1770645" cy="902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A72A11C-3621-49A7-959F-9F28C61B50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5" y="1274729"/>
            <a:ext cx="936439" cy="9071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6A98B6C-4D4D-4C93-B414-2D3E6B4CC0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59" y="4641961"/>
            <a:ext cx="2234621" cy="13809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EAF008F-295E-401A-825A-0A8B1877C2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9" y="4895660"/>
            <a:ext cx="1588730" cy="9776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530C32-F698-41D7-B090-96EAA8BC7A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654" y="1121262"/>
            <a:ext cx="1473218" cy="1225716"/>
          </a:xfrm>
          <a:prstGeom prst="rect">
            <a:avLst/>
          </a:prstGeom>
        </p:spPr>
      </p:pic>
      <p:pic>
        <p:nvPicPr>
          <p:cNvPr id="10" name="图片 9" descr="微信截图_20170123092649.png">
            <a:extLst>
              <a:ext uri="{FF2B5EF4-FFF2-40B4-BE49-F238E27FC236}">
                <a16:creationId xmlns:a16="http://schemas.microsoft.com/office/drawing/2014/main" id="{4DDFC61C-7EBC-4849-829D-55026A1D85FE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58794" y="4621646"/>
            <a:ext cx="1028208" cy="13190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D17759-8DEF-4DBC-8C18-7E48F96943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4" y="2903793"/>
            <a:ext cx="1839216" cy="102926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095" y="185420"/>
            <a:ext cx="593280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集团架构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Group Structure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66690" y="1168587"/>
            <a:ext cx="8863028" cy="4689305"/>
            <a:chOff x="-257612" y="0"/>
            <a:chExt cx="11306998" cy="3927253"/>
          </a:xfrm>
        </p:grpSpPr>
        <p:sp>
          <p:nvSpPr>
            <p:cNvPr id="120" name="Line 361"/>
            <p:cNvSpPr>
              <a:spLocks noChangeShapeType="1"/>
            </p:cNvSpPr>
            <p:nvPr/>
          </p:nvSpPr>
          <p:spPr bwMode="auto">
            <a:xfrm flipH="1">
              <a:off x="5490032" y="475922"/>
              <a:ext cx="1" cy="407933"/>
            </a:xfrm>
            <a:prstGeom prst="line">
              <a:avLst/>
            </a:prstGeom>
            <a:noFill/>
            <a:ln w="5" cap="flat">
              <a:solidFill>
                <a:srgbClr val="24211D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146" name="Line 378"/>
            <p:cNvSpPr>
              <a:spLocks noChangeShapeType="1"/>
            </p:cNvSpPr>
            <p:nvPr/>
          </p:nvSpPr>
          <p:spPr bwMode="auto">
            <a:xfrm flipV="1">
              <a:off x="1092040" y="1794481"/>
              <a:ext cx="8863703" cy="38289"/>
            </a:xfrm>
            <a:prstGeom prst="line">
              <a:avLst/>
            </a:prstGeom>
            <a:noFill/>
            <a:ln w="5" cap="flat">
              <a:solidFill>
                <a:srgbClr val="24211D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grpSp>
          <p:nvGrpSpPr>
            <p:cNvPr id="122" name="组合 121"/>
            <p:cNvGrpSpPr/>
            <p:nvPr/>
          </p:nvGrpSpPr>
          <p:grpSpPr>
            <a:xfrm>
              <a:off x="1239318" y="2624541"/>
              <a:ext cx="6331560" cy="750836"/>
              <a:chOff x="1234496" y="2624540"/>
              <a:chExt cx="3443491" cy="444768"/>
            </a:xfrm>
          </p:grpSpPr>
          <p:sp>
            <p:nvSpPr>
              <p:cNvPr id="139" name="Line 396"/>
              <p:cNvSpPr>
                <a:spLocks noChangeShapeType="1"/>
              </p:cNvSpPr>
              <p:nvPr/>
            </p:nvSpPr>
            <p:spPr bwMode="auto">
              <a:xfrm>
                <a:off x="1234650" y="2624540"/>
                <a:ext cx="7481" cy="418748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40" name="Line 397"/>
              <p:cNvSpPr>
                <a:spLocks noChangeShapeType="1"/>
              </p:cNvSpPr>
              <p:nvPr/>
            </p:nvSpPr>
            <p:spPr bwMode="auto">
              <a:xfrm flipH="1">
                <a:off x="1876254" y="2835887"/>
                <a:ext cx="0" cy="214406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41" name="Line 398"/>
              <p:cNvSpPr>
                <a:spLocks noChangeShapeType="1"/>
              </p:cNvSpPr>
              <p:nvPr/>
            </p:nvSpPr>
            <p:spPr bwMode="auto">
              <a:xfrm>
                <a:off x="1234496" y="2835776"/>
                <a:ext cx="3443491" cy="2946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42" name="Line 400"/>
              <p:cNvSpPr>
                <a:spLocks noChangeShapeType="1"/>
              </p:cNvSpPr>
              <p:nvPr/>
            </p:nvSpPr>
            <p:spPr bwMode="auto">
              <a:xfrm>
                <a:off x="3600436" y="2833304"/>
                <a:ext cx="0" cy="219075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43" name="Line 412"/>
              <p:cNvSpPr>
                <a:spLocks noChangeShapeType="1"/>
              </p:cNvSpPr>
              <p:nvPr/>
            </p:nvSpPr>
            <p:spPr bwMode="auto">
              <a:xfrm>
                <a:off x="4663220" y="2835888"/>
                <a:ext cx="1508" cy="233420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>
              <a:off x="3655628" y="0"/>
              <a:ext cx="3760077" cy="475922"/>
              <a:chOff x="3891145" y="0"/>
              <a:chExt cx="2044943" cy="281919"/>
            </a:xfrm>
          </p:grpSpPr>
          <p:sp>
            <p:nvSpPr>
              <p:cNvPr id="137" name="Rectangle 319"/>
              <p:cNvSpPr>
                <a:spLocks noChangeArrowheads="1"/>
              </p:cNvSpPr>
              <p:nvPr/>
            </p:nvSpPr>
            <p:spPr bwMode="auto">
              <a:xfrm>
                <a:off x="3947950" y="0"/>
                <a:ext cx="1988138" cy="2819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38" name="Rectangle 429"/>
              <p:cNvSpPr>
                <a:spLocks noChangeArrowheads="1"/>
              </p:cNvSpPr>
              <p:nvPr/>
            </p:nvSpPr>
            <p:spPr bwMode="auto">
              <a:xfrm>
                <a:off x="3891145" y="40274"/>
                <a:ext cx="2044942" cy="241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1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rPr>
                  <a:t>香港毅仁国际有限公司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1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rPr>
                  <a:t>YIREN INTERNATIONAL(HK) LTD.</a:t>
                </a:r>
              </a:p>
            </p:txBody>
          </p:sp>
        </p:grpSp>
        <p:grpSp>
          <p:nvGrpSpPr>
            <p:cNvPr id="124" name="组合 123"/>
            <p:cNvGrpSpPr/>
            <p:nvPr/>
          </p:nvGrpSpPr>
          <p:grpSpPr>
            <a:xfrm>
              <a:off x="3551183" y="883853"/>
              <a:ext cx="3760077" cy="475921"/>
              <a:chOff x="3810093" y="900189"/>
              <a:chExt cx="2044943" cy="281919"/>
            </a:xfrm>
          </p:grpSpPr>
          <p:sp>
            <p:nvSpPr>
              <p:cNvPr id="135" name="Rectangle 321"/>
              <p:cNvSpPr>
                <a:spLocks noChangeArrowheads="1"/>
              </p:cNvSpPr>
              <p:nvPr/>
            </p:nvSpPr>
            <p:spPr bwMode="auto">
              <a:xfrm>
                <a:off x="3866897" y="900189"/>
                <a:ext cx="1988139" cy="28191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36" name="Rectangle 430"/>
              <p:cNvSpPr>
                <a:spLocks noChangeArrowheads="1"/>
              </p:cNvSpPr>
              <p:nvPr/>
            </p:nvSpPr>
            <p:spPr bwMode="auto">
              <a:xfrm>
                <a:off x="3810093" y="940463"/>
                <a:ext cx="1988138" cy="241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1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rPr>
                  <a:t>晋江宝鑫动力机械有限公司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1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rPr>
                  <a:t>JINJIANG BAOXIN ENGINE CO.,LTD</a:t>
                </a:r>
              </a:p>
            </p:txBody>
          </p:sp>
        </p:grpSp>
        <p:sp>
          <p:nvSpPr>
            <p:cNvPr id="125" name="Rectangle 321"/>
            <p:cNvSpPr>
              <a:spLocks noChangeArrowheads="1"/>
            </p:cNvSpPr>
            <p:nvPr/>
          </p:nvSpPr>
          <p:spPr bwMode="auto">
            <a:xfrm>
              <a:off x="-257612" y="2134301"/>
              <a:ext cx="2704116" cy="5524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晋江市三力机车有限公司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JINJIANG SANLI ENGINE CO.,LTD</a:t>
              </a:r>
              <a:endParaRPr lang="zh-CN" altLang="en-US" sz="2400" dirty="0"/>
            </a:p>
          </p:txBody>
        </p:sp>
        <p:sp>
          <p:nvSpPr>
            <p:cNvPr id="126" name="Rectangle 321"/>
            <p:cNvSpPr>
              <a:spLocks noChangeArrowheads="1"/>
            </p:cNvSpPr>
            <p:nvPr/>
          </p:nvSpPr>
          <p:spPr bwMode="auto">
            <a:xfrm>
              <a:off x="4203934" y="2134301"/>
              <a:ext cx="2705099" cy="5524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晋江成达齿轮有限公司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JINJIANG CHENGGDA GEAR CO.,LTD </a:t>
              </a:r>
              <a:endParaRPr lang="zh-CN" altLang="en-US" sz="2400" dirty="0"/>
            </a:p>
          </p:txBody>
        </p:sp>
        <p:sp>
          <p:nvSpPr>
            <p:cNvPr id="127" name="Rectangle 321"/>
            <p:cNvSpPr>
              <a:spLocks noChangeArrowheads="1"/>
            </p:cNvSpPr>
            <p:nvPr/>
          </p:nvSpPr>
          <p:spPr bwMode="auto">
            <a:xfrm>
              <a:off x="8345270" y="2153289"/>
              <a:ext cx="2704116" cy="5524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烟台成达齿轮有限公司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YANTAI  CHENGDA GEAR CO.,LTD </a:t>
              </a:r>
              <a:endParaRPr lang="zh-CN" altLang="en-US" sz="2400" dirty="0"/>
            </a:p>
          </p:txBody>
        </p:sp>
        <p:sp>
          <p:nvSpPr>
            <p:cNvPr id="129" name="Rectangle 321"/>
            <p:cNvSpPr>
              <a:spLocks noChangeArrowheads="1"/>
            </p:cNvSpPr>
            <p:nvPr/>
          </p:nvSpPr>
          <p:spPr bwMode="auto">
            <a:xfrm>
              <a:off x="85725" y="3343274"/>
              <a:ext cx="1504950" cy="55245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澳洲分公司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AUSTRALIA SANLI  </a:t>
              </a:r>
            </a:p>
          </p:txBody>
        </p:sp>
        <p:sp>
          <p:nvSpPr>
            <p:cNvPr id="130" name="Rectangle 321"/>
            <p:cNvSpPr>
              <a:spLocks noChangeArrowheads="1"/>
            </p:cNvSpPr>
            <p:nvPr/>
          </p:nvSpPr>
          <p:spPr bwMode="auto">
            <a:xfrm>
              <a:off x="1685925" y="3352799"/>
              <a:ext cx="1504950" cy="55245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英国分公司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UK SANLI </a:t>
              </a:r>
            </a:p>
          </p:txBody>
        </p:sp>
        <p:sp>
          <p:nvSpPr>
            <p:cNvPr id="131" name="Rectangle 321"/>
            <p:cNvSpPr>
              <a:spLocks noChangeArrowheads="1"/>
            </p:cNvSpPr>
            <p:nvPr/>
          </p:nvSpPr>
          <p:spPr bwMode="auto">
            <a:xfrm>
              <a:off x="3295650" y="3362325"/>
              <a:ext cx="1504950" cy="55245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加拿大分公司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CANADA SANLI</a:t>
              </a:r>
            </a:p>
          </p:txBody>
        </p:sp>
        <p:sp>
          <p:nvSpPr>
            <p:cNvPr id="132" name="Rectangle 321"/>
            <p:cNvSpPr>
              <a:spLocks noChangeArrowheads="1"/>
            </p:cNvSpPr>
            <p:nvPr/>
          </p:nvSpPr>
          <p:spPr bwMode="auto">
            <a:xfrm>
              <a:off x="4905375" y="3371850"/>
              <a:ext cx="1504950" cy="55245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非洲分公司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APFRICA SANLI </a:t>
              </a:r>
            </a:p>
          </p:txBody>
        </p:sp>
        <p:sp>
          <p:nvSpPr>
            <p:cNvPr id="133" name="Rectangle 321"/>
            <p:cNvSpPr>
              <a:spLocks noChangeArrowheads="1"/>
            </p:cNvSpPr>
            <p:nvPr/>
          </p:nvSpPr>
          <p:spPr bwMode="auto">
            <a:xfrm>
              <a:off x="6645500" y="3375509"/>
              <a:ext cx="1506415" cy="55174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法国合资公司</a:t>
              </a:r>
              <a:r>
                <a:rPr kumimoji="0" lang="en-US" altLang="zh-CN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(30%</a:t>
              </a: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控股</a:t>
              </a:r>
              <a:r>
                <a:rPr kumimoji="0" lang="en-US" altLang="zh-CN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JV FRANCE (30% SHARES)</a:t>
              </a:r>
            </a:p>
          </p:txBody>
        </p:sp>
        <p:sp>
          <p:nvSpPr>
            <p:cNvPr id="134" name="Line 361"/>
            <p:cNvSpPr>
              <a:spLocks noChangeShapeType="1"/>
            </p:cNvSpPr>
            <p:nvPr/>
          </p:nvSpPr>
          <p:spPr bwMode="auto">
            <a:xfrm flipH="1">
              <a:off x="5490032" y="1359777"/>
              <a:ext cx="0" cy="407933"/>
            </a:xfrm>
            <a:prstGeom prst="line">
              <a:avLst/>
            </a:prstGeom>
            <a:noFill/>
            <a:ln w="5" cap="flat">
              <a:solidFill>
                <a:srgbClr val="24211D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</p:grpSp>
      <p:sp>
        <p:nvSpPr>
          <p:cNvPr id="147" name="Line 372"/>
          <p:cNvSpPr>
            <a:spLocks noChangeShapeType="1"/>
          </p:cNvSpPr>
          <p:nvPr/>
        </p:nvSpPr>
        <p:spPr bwMode="auto">
          <a:xfrm flipH="1">
            <a:off x="1139166" y="3336032"/>
            <a:ext cx="3810" cy="381000"/>
          </a:xfrm>
          <a:prstGeom prst="line">
            <a:avLst/>
          </a:prstGeom>
          <a:noFill/>
          <a:ln w="5" cap="flat">
            <a:solidFill>
              <a:srgbClr val="24211D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/>
          </a:p>
        </p:txBody>
      </p:sp>
      <p:sp>
        <p:nvSpPr>
          <p:cNvPr id="33" name="Line 400"/>
          <p:cNvSpPr>
            <a:spLocks noChangeShapeType="1"/>
          </p:cNvSpPr>
          <p:nvPr/>
        </p:nvSpPr>
        <p:spPr bwMode="auto">
          <a:xfrm>
            <a:off x="4572000" y="3286124"/>
            <a:ext cx="0" cy="441595"/>
          </a:xfrm>
          <a:prstGeom prst="line">
            <a:avLst/>
          </a:prstGeom>
          <a:noFill/>
          <a:ln w="5" cap="flat">
            <a:solidFill>
              <a:srgbClr val="24211D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/>
          </a:p>
        </p:txBody>
      </p:sp>
      <p:sp>
        <p:nvSpPr>
          <p:cNvPr id="34" name="Line 400"/>
          <p:cNvSpPr>
            <a:spLocks noChangeShapeType="1"/>
          </p:cNvSpPr>
          <p:nvPr/>
        </p:nvSpPr>
        <p:spPr bwMode="auto">
          <a:xfrm>
            <a:off x="8072462" y="3273157"/>
            <a:ext cx="0" cy="441595"/>
          </a:xfrm>
          <a:prstGeom prst="line">
            <a:avLst/>
          </a:prstGeom>
          <a:noFill/>
          <a:ln w="5" cap="flat">
            <a:solidFill>
              <a:srgbClr val="24211D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926960D-15D7-4680-8380-7231C07A66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1729" y="1000108"/>
            <a:ext cx="9790548" cy="5309212"/>
          </a:xfrm>
          <a:prstGeom prst="homePlate">
            <a:avLst>
              <a:gd name="adj" fmla="val 36562"/>
            </a:avLst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8">
            <a:extLst>
              <a:ext uri="{FF2B5EF4-FFF2-40B4-BE49-F238E27FC236}">
                <a16:creationId xmlns:a16="http://schemas.microsoft.com/office/drawing/2014/main" id="{0CA2E306-0CEE-4890-BE89-9D785826EF5C}"/>
              </a:ext>
            </a:extLst>
          </p:cNvPr>
          <p:cNvSpPr txBox="1"/>
          <p:nvPr/>
        </p:nvSpPr>
        <p:spPr>
          <a:xfrm>
            <a:off x="93980" y="175895"/>
            <a:ext cx="6476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我们的未来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FUTURE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2ED7ED-3650-44BB-9043-DBC29DC5BC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301"/>
            <a:ext cx="9144000" cy="538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65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8">
            <a:extLst>
              <a:ext uri="{FF2B5EF4-FFF2-40B4-BE49-F238E27FC236}">
                <a16:creationId xmlns:a16="http://schemas.microsoft.com/office/drawing/2014/main" id="{0CA2E306-0CEE-4890-BE89-9D785826EF5C}"/>
              </a:ext>
            </a:extLst>
          </p:cNvPr>
          <p:cNvSpPr txBox="1"/>
          <p:nvPr/>
        </p:nvSpPr>
        <p:spPr>
          <a:xfrm>
            <a:off x="93980" y="175895"/>
            <a:ext cx="6476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公司职业发展通道</a:t>
            </a:r>
            <a:endParaRPr lang="en-US" altLang="zh-C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0675A3A-7D83-4700-A32E-C873DBADCFE6}"/>
              </a:ext>
            </a:extLst>
          </p:cNvPr>
          <p:cNvSpPr txBox="1"/>
          <p:nvPr/>
        </p:nvSpPr>
        <p:spPr>
          <a:xfrm>
            <a:off x="323528" y="1202750"/>
            <a:ext cx="8280920" cy="222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1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运营通道：文员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助理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专员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班组长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资深专员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正副科长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正副部长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总监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总经理</a:t>
            </a:r>
            <a:endParaRPr lang="zh-CN" altLang="zh-CN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管理通道：普通员工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班线长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科长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车间主任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分公司总经理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总经理</a:t>
            </a:r>
            <a:endParaRPr lang="zh-CN" altLang="zh-CN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技术通道：技术员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助理工程师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工程师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专家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总工</a:t>
            </a:r>
            <a:endParaRPr lang="en-US" altLang="zh-CN" sz="18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技师通道：初级技工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高级技工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初级技师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高级技师</a:t>
            </a:r>
            <a:r>
              <a:rPr lang="en-US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首席技师</a:t>
            </a:r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54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3B6D97-ED98-49D4-B888-2262094237CA}"/>
              </a:ext>
            </a:extLst>
          </p:cNvPr>
          <p:cNvSpPr/>
          <p:nvPr/>
        </p:nvSpPr>
        <p:spPr>
          <a:xfrm>
            <a:off x="2931166" y="3244334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  <a:endParaRPr lang="zh-CN" altLang="en-US" dirty="0"/>
          </a:p>
        </p:txBody>
      </p:sp>
      <p:sp>
        <p:nvSpPr>
          <p:cNvPr id="3" name="TextBox 48">
            <a:extLst>
              <a:ext uri="{FF2B5EF4-FFF2-40B4-BE49-F238E27FC236}">
                <a16:creationId xmlns:a16="http://schemas.microsoft.com/office/drawing/2014/main" id="{8F53DFE0-F853-4E36-8015-2496DD24F3AD}"/>
              </a:ext>
            </a:extLst>
          </p:cNvPr>
          <p:cNvSpPr txBox="1"/>
          <p:nvPr/>
        </p:nvSpPr>
        <p:spPr>
          <a:xfrm>
            <a:off x="93980" y="175895"/>
            <a:ext cx="6476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03E322-C467-40F3-BE96-CAAD30CF3196}"/>
              </a:ext>
            </a:extLst>
          </p:cNvPr>
          <p:cNvSpPr txBox="1"/>
          <p:nvPr/>
        </p:nvSpPr>
        <p:spPr>
          <a:xfrm>
            <a:off x="179512" y="1388677"/>
            <a:ext cx="908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、副总经理：李志强，</a:t>
            </a:r>
            <a:r>
              <a:rPr lang="en-US" altLang="zh-CN" dirty="0"/>
              <a:t>1984</a:t>
            </a:r>
            <a:r>
              <a:rPr lang="zh-CN" altLang="en-US" dirty="0"/>
              <a:t>年毕业于南京工程学院热处理专业，</a:t>
            </a:r>
            <a:r>
              <a:rPr lang="en-US" altLang="zh-CN" dirty="0"/>
              <a:t>1993</a:t>
            </a:r>
            <a:r>
              <a:rPr lang="zh-CN" altLang="en-US" dirty="0"/>
              <a:t>年加入成达至今；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21E09C-5A38-4BA1-8653-B82161E5C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2856"/>
            <a:ext cx="2895786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31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3B6D97-ED98-49D4-B888-2262094237CA}"/>
              </a:ext>
            </a:extLst>
          </p:cNvPr>
          <p:cNvSpPr/>
          <p:nvPr/>
        </p:nvSpPr>
        <p:spPr>
          <a:xfrm>
            <a:off x="2931166" y="3244334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  <a:endParaRPr lang="zh-CN" altLang="en-US" dirty="0"/>
          </a:p>
        </p:txBody>
      </p:sp>
      <p:sp>
        <p:nvSpPr>
          <p:cNvPr id="3" name="TextBox 48">
            <a:extLst>
              <a:ext uri="{FF2B5EF4-FFF2-40B4-BE49-F238E27FC236}">
                <a16:creationId xmlns:a16="http://schemas.microsoft.com/office/drawing/2014/main" id="{8F53DFE0-F853-4E36-8015-2496DD24F3AD}"/>
              </a:ext>
            </a:extLst>
          </p:cNvPr>
          <p:cNvSpPr txBox="1"/>
          <p:nvPr/>
        </p:nvSpPr>
        <p:spPr>
          <a:xfrm>
            <a:off x="93980" y="175895"/>
            <a:ext cx="6476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03E322-C467-40F3-BE96-CAAD30CF3196}"/>
              </a:ext>
            </a:extLst>
          </p:cNvPr>
          <p:cNvSpPr txBox="1"/>
          <p:nvPr/>
        </p:nvSpPr>
        <p:spPr>
          <a:xfrm>
            <a:off x="179512" y="1268760"/>
            <a:ext cx="907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、主管生产副总经理：朱烈平，</a:t>
            </a:r>
            <a:r>
              <a:rPr lang="en-US" altLang="zh-CN" dirty="0"/>
              <a:t>2003</a:t>
            </a:r>
            <a:r>
              <a:rPr lang="zh-CN" altLang="en-US" dirty="0"/>
              <a:t>年毕业于福建职业技术学院，同年加入成达至今；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9BBB34-D494-4AF6-874A-EB7C828F4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91" y="2004966"/>
            <a:ext cx="3507854" cy="4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10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3B6D97-ED98-49D4-B888-2262094237CA}"/>
              </a:ext>
            </a:extLst>
          </p:cNvPr>
          <p:cNvSpPr/>
          <p:nvPr/>
        </p:nvSpPr>
        <p:spPr>
          <a:xfrm>
            <a:off x="2931166" y="3244334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  <a:endParaRPr lang="zh-CN" altLang="en-US" dirty="0"/>
          </a:p>
        </p:txBody>
      </p:sp>
      <p:sp>
        <p:nvSpPr>
          <p:cNvPr id="3" name="TextBox 48">
            <a:extLst>
              <a:ext uri="{FF2B5EF4-FFF2-40B4-BE49-F238E27FC236}">
                <a16:creationId xmlns:a16="http://schemas.microsoft.com/office/drawing/2014/main" id="{8F53DFE0-F853-4E36-8015-2496DD24F3AD}"/>
              </a:ext>
            </a:extLst>
          </p:cNvPr>
          <p:cNvSpPr txBox="1"/>
          <p:nvPr/>
        </p:nvSpPr>
        <p:spPr>
          <a:xfrm>
            <a:off x="93980" y="175895"/>
            <a:ext cx="6476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03E322-C467-40F3-BE96-CAAD30CF3196}"/>
              </a:ext>
            </a:extLst>
          </p:cNvPr>
          <p:cNvSpPr txBox="1"/>
          <p:nvPr/>
        </p:nvSpPr>
        <p:spPr>
          <a:xfrm>
            <a:off x="251520" y="1225488"/>
            <a:ext cx="769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、技术总工：王维权，</a:t>
            </a:r>
            <a:r>
              <a:rPr lang="en-US" altLang="zh-CN" dirty="0"/>
              <a:t>2004</a:t>
            </a:r>
            <a:r>
              <a:rPr lang="zh-CN" altLang="en-US" dirty="0"/>
              <a:t>年毕业于武汉工业大学，同年加入成达至今；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B1D6D18-AF24-4A13-9AA5-6D6B35ECF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66" y="2060848"/>
            <a:ext cx="3075806" cy="410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32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3B6D97-ED98-49D4-B888-2262094237CA}"/>
              </a:ext>
            </a:extLst>
          </p:cNvPr>
          <p:cNvSpPr/>
          <p:nvPr/>
        </p:nvSpPr>
        <p:spPr>
          <a:xfrm>
            <a:off x="2931166" y="3244334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  <a:endParaRPr lang="zh-CN" altLang="en-US" dirty="0"/>
          </a:p>
        </p:txBody>
      </p:sp>
      <p:sp>
        <p:nvSpPr>
          <p:cNvPr id="3" name="TextBox 48">
            <a:extLst>
              <a:ext uri="{FF2B5EF4-FFF2-40B4-BE49-F238E27FC236}">
                <a16:creationId xmlns:a16="http://schemas.microsoft.com/office/drawing/2014/main" id="{8F53DFE0-F853-4E36-8015-2496DD24F3AD}"/>
              </a:ext>
            </a:extLst>
          </p:cNvPr>
          <p:cNvSpPr txBox="1"/>
          <p:nvPr/>
        </p:nvSpPr>
        <p:spPr>
          <a:xfrm>
            <a:off x="93980" y="175895"/>
            <a:ext cx="6476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03E322-C467-40F3-BE96-CAAD30CF3196}"/>
              </a:ext>
            </a:extLst>
          </p:cNvPr>
          <p:cNvSpPr txBox="1"/>
          <p:nvPr/>
        </p:nvSpPr>
        <p:spPr>
          <a:xfrm>
            <a:off x="93980" y="1101536"/>
            <a:ext cx="844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</a:t>
            </a:r>
            <a:r>
              <a:rPr lang="zh-CN" altLang="en-US" dirty="0"/>
              <a:t>、设备能源部部长：周文涛 </a:t>
            </a:r>
            <a:r>
              <a:rPr lang="en-US" altLang="zh-CN" dirty="0"/>
              <a:t>1996</a:t>
            </a:r>
            <a:r>
              <a:rPr lang="zh-CN" altLang="en-US" dirty="0"/>
              <a:t>年毕业于武汉理工大学，</a:t>
            </a:r>
            <a:r>
              <a:rPr lang="en-US" altLang="zh-CN" dirty="0"/>
              <a:t>2002</a:t>
            </a:r>
            <a:r>
              <a:rPr lang="zh-CN" altLang="en-US" dirty="0"/>
              <a:t>年加入成达至今；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0DF140-908E-436B-95C0-4AF1DB3571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12945"/>
            <a:ext cx="365187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16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3B6D97-ED98-49D4-B888-2262094237CA}"/>
              </a:ext>
            </a:extLst>
          </p:cNvPr>
          <p:cNvSpPr/>
          <p:nvPr/>
        </p:nvSpPr>
        <p:spPr>
          <a:xfrm>
            <a:off x="2931166" y="3244334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  <a:endParaRPr lang="zh-CN" altLang="en-US" dirty="0"/>
          </a:p>
        </p:txBody>
      </p:sp>
      <p:sp>
        <p:nvSpPr>
          <p:cNvPr id="3" name="TextBox 48">
            <a:extLst>
              <a:ext uri="{FF2B5EF4-FFF2-40B4-BE49-F238E27FC236}">
                <a16:creationId xmlns:a16="http://schemas.microsoft.com/office/drawing/2014/main" id="{8F53DFE0-F853-4E36-8015-2496DD24F3AD}"/>
              </a:ext>
            </a:extLst>
          </p:cNvPr>
          <p:cNvSpPr txBox="1"/>
          <p:nvPr/>
        </p:nvSpPr>
        <p:spPr>
          <a:xfrm>
            <a:off x="93980" y="175895"/>
            <a:ext cx="6476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03E322-C467-40F3-BE96-CAAD30CF3196}"/>
              </a:ext>
            </a:extLst>
          </p:cNvPr>
          <p:cNvSpPr txBox="1"/>
          <p:nvPr/>
        </p:nvSpPr>
        <p:spPr>
          <a:xfrm>
            <a:off x="467544" y="1484784"/>
            <a:ext cx="79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</a:t>
            </a:r>
            <a:r>
              <a:rPr lang="zh-CN" altLang="en-US" dirty="0"/>
              <a:t>、技术工程师：邱煌拔 </a:t>
            </a:r>
            <a:r>
              <a:rPr lang="en-US" altLang="zh-CN" dirty="0"/>
              <a:t>2014</a:t>
            </a:r>
            <a:r>
              <a:rPr lang="zh-CN" altLang="en-US" dirty="0"/>
              <a:t>年毕业于闽南理工学院，同年加入成达至今；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79572E8-AC24-4EA7-B1B2-7C594C344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860385"/>
            <a:ext cx="46386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32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3B6D97-ED98-49D4-B888-2262094237CA}"/>
              </a:ext>
            </a:extLst>
          </p:cNvPr>
          <p:cNvSpPr/>
          <p:nvPr/>
        </p:nvSpPr>
        <p:spPr>
          <a:xfrm>
            <a:off x="2931166" y="3244334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  <a:endParaRPr lang="zh-CN" altLang="en-US" dirty="0"/>
          </a:p>
        </p:txBody>
      </p:sp>
      <p:sp>
        <p:nvSpPr>
          <p:cNvPr id="3" name="TextBox 48">
            <a:extLst>
              <a:ext uri="{FF2B5EF4-FFF2-40B4-BE49-F238E27FC236}">
                <a16:creationId xmlns:a16="http://schemas.microsoft.com/office/drawing/2014/main" id="{8F53DFE0-F853-4E36-8015-2496DD24F3AD}"/>
              </a:ext>
            </a:extLst>
          </p:cNvPr>
          <p:cNvSpPr txBox="1"/>
          <p:nvPr/>
        </p:nvSpPr>
        <p:spPr>
          <a:xfrm>
            <a:off x="93980" y="175895"/>
            <a:ext cx="6476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企业文化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Culture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03E322-C467-40F3-BE96-CAAD30CF3196}"/>
              </a:ext>
            </a:extLst>
          </p:cNvPr>
          <p:cNvSpPr txBox="1"/>
          <p:nvPr/>
        </p:nvSpPr>
        <p:spPr>
          <a:xfrm>
            <a:off x="179512" y="1225488"/>
            <a:ext cx="884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6</a:t>
            </a:r>
            <a:r>
              <a:rPr lang="zh-CN" altLang="en-US" dirty="0"/>
              <a:t>、技术工程师：陈加强</a:t>
            </a:r>
            <a:r>
              <a:rPr lang="en-US" altLang="zh-CN" dirty="0"/>
              <a:t>2013</a:t>
            </a:r>
            <a:r>
              <a:rPr lang="zh-CN" altLang="en-US" dirty="0"/>
              <a:t>年毕业于福建商贸学校数控专业，同年加入成达至今；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82F6EFF-D791-4CC5-A3C7-27641F986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246" y="2060848"/>
            <a:ext cx="4158585" cy="39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25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75" y="215265"/>
            <a:ext cx="7793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工厂地理位置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DEB9959-C7CA-4DD7-BCC8-47C33A59A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980729"/>
            <a:ext cx="5616624" cy="422127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D700521-47BA-4191-91F8-6D59F436ABD3}"/>
              </a:ext>
            </a:extLst>
          </p:cNvPr>
          <p:cNvSpPr txBox="1"/>
          <p:nvPr/>
        </p:nvSpPr>
        <p:spPr>
          <a:xfrm>
            <a:off x="467544" y="544522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晋江市成达齿轮有限公司位于晋江市经济开发区（五里园），交通便利，晋江</a:t>
            </a:r>
            <a:r>
              <a:rPr lang="en-US" altLang="zh-CN" dirty="0"/>
              <a:t>SM</a:t>
            </a:r>
            <a:r>
              <a:rPr lang="zh-CN" altLang="en-US" dirty="0"/>
              <a:t>广场坐</a:t>
            </a:r>
            <a:r>
              <a:rPr lang="en-US" altLang="zh-CN" dirty="0"/>
              <a:t>13</a:t>
            </a:r>
            <a:r>
              <a:rPr lang="zh-CN" altLang="en-US" dirty="0"/>
              <a:t>路或</a:t>
            </a:r>
            <a:r>
              <a:rPr lang="en-US" altLang="zh-CN" dirty="0"/>
              <a:t>1</a:t>
            </a:r>
            <a:r>
              <a:rPr lang="zh-CN" altLang="en-US" dirty="0"/>
              <a:t>路公交车可直达工厂。</a:t>
            </a:r>
          </a:p>
        </p:txBody>
      </p:sp>
    </p:spTree>
    <p:extLst>
      <p:ext uri="{BB962C8B-B14F-4D97-AF65-F5344CB8AC3E}">
        <p14:creationId xmlns:p14="http://schemas.microsoft.com/office/powerpoint/2010/main" val="55684385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75" y="215265"/>
            <a:ext cx="7793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生活环境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4DFF5D-89FC-4101-9389-D3650E4D6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8306"/>
            <a:ext cx="3672298" cy="245069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35D3CA3-93EA-438A-815B-50251EBAAAD2}"/>
              </a:ext>
            </a:extLst>
          </p:cNvPr>
          <p:cNvSpPr txBox="1"/>
          <p:nvPr/>
        </p:nvSpPr>
        <p:spPr>
          <a:xfrm>
            <a:off x="799156" y="343002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环境优美的职工公寓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730CB6D-896C-4BBA-8A1B-5B9EB8D5A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64" y="980728"/>
            <a:ext cx="3960440" cy="237285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55D7BAD-4B70-4CAE-AE31-55384198DFC9}"/>
              </a:ext>
            </a:extLst>
          </p:cNvPr>
          <p:cNvSpPr txBox="1"/>
          <p:nvPr/>
        </p:nvSpPr>
        <p:spPr>
          <a:xfrm>
            <a:off x="5292505" y="343633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明亮整洁的宿舍环境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B5728D5-C4CD-49DF-89B9-D8E3F1000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1" y="3793014"/>
            <a:ext cx="3496295" cy="26222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F3C523-3646-47F2-9D86-83685B9C7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19" y="3900063"/>
            <a:ext cx="3323058" cy="262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3519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集团各分公司产品示意图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products of each Group Corporation 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图片1.t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32186" y="7324475"/>
            <a:ext cx="9100820" cy="67754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8E0A36-C648-4659-8E41-344E2F333A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415" y="4936920"/>
            <a:ext cx="1706049" cy="113786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FC1AF99-F991-4279-80BD-B4BF181C39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2849833"/>
            <a:ext cx="1879179" cy="1454848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582B8D70-BCD5-4339-98C7-F333FC970504}"/>
              </a:ext>
            </a:extLst>
          </p:cNvPr>
          <p:cNvSpPr txBox="1"/>
          <p:nvPr/>
        </p:nvSpPr>
        <p:spPr>
          <a:xfrm>
            <a:off x="6439968" y="2394693"/>
            <a:ext cx="277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2019</a:t>
            </a:r>
            <a:r>
              <a:rPr lang="zh-CN" altLang="en-US" dirty="0"/>
              <a:t>年生产销售</a:t>
            </a:r>
            <a:r>
              <a:rPr lang="en-US" altLang="zh-CN" dirty="0"/>
              <a:t>930</a:t>
            </a:r>
            <a:r>
              <a:rPr lang="zh-CN" altLang="en-US" dirty="0"/>
              <a:t>万件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4797BA9-50F9-455B-A36B-0F7AB994B3C4}"/>
              </a:ext>
            </a:extLst>
          </p:cNvPr>
          <p:cNvSpPr txBox="1"/>
          <p:nvPr/>
        </p:nvSpPr>
        <p:spPr>
          <a:xfrm>
            <a:off x="6586243" y="6082325"/>
            <a:ext cx="271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2019</a:t>
            </a:r>
            <a:r>
              <a:rPr lang="zh-CN" altLang="en-US" dirty="0"/>
              <a:t>年生产销售</a:t>
            </a:r>
            <a:r>
              <a:rPr lang="en-US" altLang="zh-CN" dirty="0"/>
              <a:t>10.2</a:t>
            </a:r>
            <a:r>
              <a:rPr lang="zh-CN" altLang="en-US" dirty="0"/>
              <a:t>万台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6C9EE42-D107-453D-998E-546FC5423803}"/>
              </a:ext>
            </a:extLst>
          </p:cNvPr>
          <p:cNvSpPr txBox="1"/>
          <p:nvPr/>
        </p:nvSpPr>
        <p:spPr>
          <a:xfrm>
            <a:off x="6529662" y="4303748"/>
            <a:ext cx="277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2019</a:t>
            </a:r>
            <a:r>
              <a:rPr lang="zh-CN" altLang="en-US" dirty="0"/>
              <a:t>年生产销售</a:t>
            </a:r>
            <a:r>
              <a:rPr lang="en-US" altLang="zh-CN" dirty="0"/>
              <a:t>43</a:t>
            </a:r>
            <a:r>
              <a:rPr lang="zh-CN" altLang="en-US" dirty="0"/>
              <a:t>万台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373870A-098D-4E2A-BB9E-B3DA8C16F7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099" y="1014522"/>
            <a:ext cx="1982366" cy="131353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32186" y="1412777"/>
            <a:ext cx="7093394" cy="4536503"/>
            <a:chOff x="-128963" y="1252114"/>
            <a:chExt cx="7093394" cy="4536503"/>
          </a:xfrm>
        </p:grpSpPr>
        <p:graphicFrame>
          <p:nvGraphicFramePr>
            <p:cNvPr id="5" name="图示 4">
              <a:extLst>
                <a:ext uri="{FF2B5EF4-FFF2-40B4-BE49-F238E27FC236}">
                  <a16:creationId xmlns:a16="http://schemas.microsoft.com/office/drawing/2014/main" id="{B04B3DA0-A697-4E7B-B75E-A4DC9500208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84089874"/>
                </p:ext>
              </p:extLst>
            </p:nvPr>
          </p:nvGraphicFramePr>
          <p:xfrm>
            <a:off x="-128963" y="1769344"/>
            <a:ext cx="5061003" cy="36116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A800A95-5B21-4AB2-AE6D-9BA8A45C4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126453">
              <a:off x="81981" y="1393550"/>
              <a:ext cx="2002287" cy="2002287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364A322-A4C3-48EC-9F76-3D4581554E43}"/>
                </a:ext>
              </a:extLst>
            </p:cNvPr>
            <p:cNvSpPr txBox="1"/>
            <p:nvPr/>
          </p:nvSpPr>
          <p:spPr>
            <a:xfrm>
              <a:off x="755576" y="2040750"/>
              <a:ext cx="864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三力机车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7598E1E-14DA-470C-9911-B7456DCFE5CD}"/>
                </a:ext>
              </a:extLst>
            </p:cNvPr>
            <p:cNvSpPr txBox="1"/>
            <p:nvPr/>
          </p:nvSpPr>
          <p:spPr>
            <a:xfrm>
              <a:off x="2161483" y="2967845"/>
              <a:ext cx="928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成</a:t>
              </a:r>
              <a:r>
                <a:rPr lang="zh-CN" altLang="en-US" sz="2000" dirty="0">
                  <a:solidFill>
                    <a:schemeClr val="bg1"/>
                  </a:solidFill>
                </a:rPr>
                <a:t>达</a:t>
              </a:r>
              <a:r>
                <a:rPr lang="zh-CN" altLang="en-US" sz="2000" b="1" dirty="0">
                  <a:solidFill>
                    <a:schemeClr val="bg1"/>
                  </a:solidFill>
                </a:rPr>
                <a:t>齿轮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8B5FB80-5E11-4448-82A9-BFDAC07125AC}"/>
                </a:ext>
              </a:extLst>
            </p:cNvPr>
            <p:cNvSpPr txBox="1"/>
            <p:nvPr/>
          </p:nvSpPr>
          <p:spPr>
            <a:xfrm>
              <a:off x="2197751" y="4303748"/>
              <a:ext cx="720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烟台成达</a:t>
              </a:r>
            </a:p>
          </p:txBody>
        </p:sp>
        <p:graphicFrame>
          <p:nvGraphicFramePr>
            <p:cNvPr id="20" name="图表 19">
              <a:extLst>
                <a:ext uri="{FF2B5EF4-FFF2-40B4-BE49-F238E27FC236}">
                  <a16:creationId xmlns:a16="http://schemas.microsoft.com/office/drawing/2014/main" id="{A85FB89E-A5C1-4E1B-93D8-CE5E451DB60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80922290"/>
                </p:ext>
              </p:extLst>
            </p:nvPr>
          </p:nvGraphicFramePr>
          <p:xfrm>
            <a:off x="3486624" y="1252114"/>
            <a:ext cx="3477807" cy="45365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</p:grp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75" y="215265"/>
            <a:ext cx="7793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周边环境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F5CEF9-9656-4D0F-AF26-A1A5780CF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3" y="998730"/>
            <a:ext cx="3528392" cy="26462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D9E069-1E13-4E11-BF5C-0F5F07CAE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60403"/>
            <a:ext cx="3528392" cy="264629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4676048-DCC3-46A0-9310-F3147609C9EF}"/>
              </a:ext>
            </a:extLst>
          </p:cNvPr>
          <p:cNvSpPr txBox="1"/>
          <p:nvPr/>
        </p:nvSpPr>
        <p:spPr>
          <a:xfrm>
            <a:off x="971600" y="369274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五里职工健身中心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B1D4F25-B60D-48F2-A729-5C8AB9BAA2A2}"/>
              </a:ext>
            </a:extLst>
          </p:cNvPr>
          <p:cNvSpPr txBox="1"/>
          <p:nvPr/>
        </p:nvSpPr>
        <p:spPr>
          <a:xfrm>
            <a:off x="6141077" y="363763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金逸米高影城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E6D12C4-7252-4946-B7E0-27EFBBC17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" y="4054686"/>
            <a:ext cx="8961383" cy="27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0135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75" y="215265"/>
            <a:ext cx="7793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周边环境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C255AE-17DD-4634-90AD-B0899C623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95" y="3933056"/>
            <a:ext cx="3805353" cy="28540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1D12C96-F9EB-4BEA-977B-19487023A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93" y="1052736"/>
            <a:ext cx="3816424" cy="28623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5049A3-D275-40E5-949A-B89E42C50E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85" y="1052736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3956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DD5F201-27BE-4A91-A6AE-B24505EF5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62281"/>
              </p:ext>
            </p:extLst>
          </p:nvPr>
        </p:nvGraphicFramePr>
        <p:xfrm>
          <a:off x="323528" y="1196752"/>
          <a:ext cx="8496944" cy="4435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7314">
                  <a:extLst>
                    <a:ext uri="{9D8B030D-6E8A-4147-A177-3AD203B41FA5}">
                      <a16:colId xmlns:a16="http://schemas.microsoft.com/office/drawing/2014/main" val="3442947234"/>
                    </a:ext>
                  </a:extLst>
                </a:gridCol>
                <a:gridCol w="3124311">
                  <a:extLst>
                    <a:ext uri="{9D8B030D-6E8A-4147-A177-3AD203B41FA5}">
                      <a16:colId xmlns:a16="http://schemas.microsoft.com/office/drawing/2014/main" val="2147022334"/>
                    </a:ext>
                  </a:extLst>
                </a:gridCol>
                <a:gridCol w="1019857">
                  <a:extLst>
                    <a:ext uri="{9D8B030D-6E8A-4147-A177-3AD203B41FA5}">
                      <a16:colId xmlns:a16="http://schemas.microsoft.com/office/drawing/2014/main" val="931843147"/>
                    </a:ext>
                  </a:extLst>
                </a:gridCol>
                <a:gridCol w="2745462">
                  <a:extLst>
                    <a:ext uri="{9D8B030D-6E8A-4147-A177-3AD203B41FA5}">
                      <a16:colId xmlns:a16="http://schemas.microsoft.com/office/drawing/2014/main" val="167383208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招聘岗位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任职要求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招聘人数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独立上岗薪资待遇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933382"/>
                  </a:ext>
                </a:extLst>
              </a:tr>
              <a:tr h="384323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精车操作工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zh-CN" sz="1400" kern="100" dirty="0">
                          <a:effectLst/>
                        </a:rPr>
                        <a:t>、</a:t>
                      </a:r>
                      <a:r>
                        <a:rPr lang="zh-CN" altLang="en-US" sz="1400" kern="100" dirty="0">
                          <a:effectLst/>
                        </a:rPr>
                        <a:t>身体健康；</a:t>
                      </a:r>
                      <a:endParaRPr lang="en-US" altLang="zh-CN" sz="1400" kern="1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r>
                        <a:rPr lang="zh-CN" sz="1400" kern="100" dirty="0">
                          <a:effectLst/>
                        </a:rPr>
                        <a:t>、</a:t>
                      </a:r>
                      <a:r>
                        <a:rPr lang="zh-CN" altLang="en-US" sz="1400" kern="100" dirty="0">
                          <a:effectLst/>
                        </a:rPr>
                        <a:t>中专及</a:t>
                      </a:r>
                      <a:r>
                        <a:rPr lang="zh-CN" altLang="zh-CN" sz="1400" kern="100" dirty="0">
                          <a:effectLst/>
                        </a:rPr>
                        <a:t>上文化程度</a:t>
                      </a:r>
                      <a:r>
                        <a:rPr lang="zh-CN" altLang="en-US" sz="1400" kern="100" dirty="0">
                          <a:effectLst/>
                        </a:rPr>
                        <a:t>。</a:t>
                      </a:r>
                      <a:endParaRPr lang="zh-CN" altLang="zh-CN" sz="14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26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zh-CN" sz="1400" kern="100">
                          <a:effectLst/>
                        </a:rPr>
                        <a:t>计件制，</a:t>
                      </a:r>
                      <a:r>
                        <a:rPr lang="en-US" sz="1400" kern="100">
                          <a:effectLst/>
                        </a:rPr>
                        <a:t>6000-12000</a:t>
                      </a:r>
                      <a:r>
                        <a:rPr lang="zh-CN" sz="1400" kern="100">
                          <a:effectLst/>
                        </a:rPr>
                        <a:t>元</a:t>
                      </a:r>
                      <a:r>
                        <a:rPr lang="en-US" sz="1400" kern="100">
                          <a:effectLst/>
                        </a:rPr>
                        <a:t>/</a:t>
                      </a:r>
                      <a:r>
                        <a:rPr lang="zh-CN" sz="1400" kern="100">
                          <a:effectLst/>
                        </a:rPr>
                        <a:t>月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224459"/>
                  </a:ext>
                </a:extLst>
              </a:tr>
              <a:tr h="388137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制齿操作工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20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055684"/>
                  </a:ext>
                </a:extLst>
              </a:tr>
              <a:tr h="412932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磨床操作工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20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39972"/>
                  </a:ext>
                </a:extLst>
              </a:tr>
              <a:tr h="823957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过程检验员</a:t>
                      </a:r>
                      <a:r>
                        <a:rPr lang="en-US" sz="1400" kern="100">
                          <a:effectLst/>
                        </a:rPr>
                        <a:t>/</a:t>
                      </a:r>
                      <a:r>
                        <a:rPr lang="zh-CN" sz="1400" kern="100">
                          <a:effectLst/>
                        </a:rPr>
                        <a:t>精密检测员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kern="100" dirty="0">
                          <a:effectLst/>
                        </a:rPr>
                        <a:t>1</a:t>
                      </a:r>
                      <a:r>
                        <a:rPr lang="zh-CN" altLang="zh-CN" sz="1400" kern="100" dirty="0">
                          <a:effectLst/>
                        </a:rPr>
                        <a:t>、</a:t>
                      </a:r>
                      <a:r>
                        <a:rPr lang="zh-CN" altLang="en-US" sz="1400" kern="100" dirty="0">
                          <a:effectLst/>
                        </a:rPr>
                        <a:t>身体健康；</a:t>
                      </a:r>
                      <a:endParaRPr lang="en-US" altLang="zh-CN" sz="1400" kern="1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</a:rPr>
                        <a:t>2</a:t>
                      </a:r>
                      <a:r>
                        <a:rPr lang="zh-CN" altLang="zh-CN" sz="1400" kern="100" dirty="0">
                          <a:effectLst/>
                        </a:rPr>
                        <a:t>、</a:t>
                      </a:r>
                      <a:r>
                        <a:rPr lang="zh-CN" altLang="en-US" sz="1400" kern="100" dirty="0">
                          <a:effectLst/>
                        </a:rPr>
                        <a:t>中专及</a:t>
                      </a:r>
                      <a:r>
                        <a:rPr lang="zh-CN" altLang="zh-CN" sz="1400" kern="100" dirty="0">
                          <a:effectLst/>
                        </a:rPr>
                        <a:t>上文化程度</a:t>
                      </a:r>
                      <a:r>
                        <a:rPr lang="zh-CN" altLang="en-US" sz="1400" kern="100" dirty="0">
                          <a:effectLst/>
                        </a:rPr>
                        <a:t>。</a:t>
                      </a:r>
                      <a:endParaRPr lang="zh-CN" altLang="zh-CN" sz="14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</a:rPr>
                        <a:t>计时制，综合薪资（含加班费）</a:t>
                      </a:r>
                      <a:r>
                        <a:rPr lang="en-US" sz="1400" kern="100" dirty="0">
                          <a:effectLst/>
                        </a:rPr>
                        <a:t>4000-6000</a:t>
                      </a:r>
                      <a:r>
                        <a:rPr lang="zh-CN" sz="1400" kern="100" dirty="0">
                          <a:effectLst/>
                        </a:rPr>
                        <a:t>元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CN" sz="1400" kern="100" dirty="0">
                          <a:effectLst/>
                        </a:rPr>
                        <a:t>月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383012"/>
                  </a:ext>
                </a:extLst>
              </a:tr>
              <a:tr h="1098610">
                <a:tc>
                  <a:txBody>
                    <a:bodyPr/>
                    <a:lstStyle/>
                    <a:p>
                      <a:pPr indent="152400" algn="just"/>
                      <a:r>
                        <a:rPr lang="zh-CN" sz="1400" kern="100">
                          <a:effectLst/>
                        </a:rPr>
                        <a:t>成品检验员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kern="100" dirty="0">
                          <a:effectLst/>
                        </a:rPr>
                        <a:t>1</a:t>
                      </a:r>
                      <a:r>
                        <a:rPr lang="zh-CN" altLang="zh-CN" sz="1400" kern="100" dirty="0">
                          <a:effectLst/>
                        </a:rPr>
                        <a:t>、</a:t>
                      </a:r>
                      <a:r>
                        <a:rPr lang="zh-CN" altLang="en-US" sz="1400" kern="100" dirty="0">
                          <a:effectLst/>
                        </a:rPr>
                        <a:t>身体健康；</a:t>
                      </a:r>
                      <a:endParaRPr lang="en-US" altLang="zh-CN" sz="1400" kern="1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</a:rPr>
                        <a:t>2</a:t>
                      </a:r>
                      <a:r>
                        <a:rPr lang="zh-CN" altLang="zh-CN" sz="1400" kern="100" dirty="0">
                          <a:effectLst/>
                        </a:rPr>
                        <a:t>、</a:t>
                      </a:r>
                      <a:r>
                        <a:rPr lang="zh-CN" altLang="en-US" sz="1400" kern="100" dirty="0">
                          <a:effectLst/>
                        </a:rPr>
                        <a:t>中专及</a:t>
                      </a:r>
                      <a:r>
                        <a:rPr lang="zh-CN" altLang="zh-CN" sz="1400" kern="100" dirty="0">
                          <a:effectLst/>
                        </a:rPr>
                        <a:t>上文化程度</a:t>
                      </a:r>
                      <a:r>
                        <a:rPr lang="zh-CN" altLang="en-US" sz="1400" kern="100" dirty="0">
                          <a:effectLst/>
                        </a:rPr>
                        <a:t>。</a:t>
                      </a:r>
                      <a:endParaRPr lang="zh-CN" altLang="zh-CN" sz="14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</a:rPr>
                        <a:t>计件制，</a:t>
                      </a:r>
                      <a:r>
                        <a:rPr lang="en-US" sz="1400" kern="100" dirty="0">
                          <a:effectLst/>
                        </a:rPr>
                        <a:t>6000-10000</a:t>
                      </a:r>
                      <a:r>
                        <a:rPr lang="zh-CN" sz="1400" kern="100" dirty="0">
                          <a:effectLst/>
                        </a:rPr>
                        <a:t>元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CN" sz="1400" kern="100" dirty="0">
                          <a:effectLst/>
                        </a:rPr>
                        <a:t>月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530417"/>
                  </a:ext>
                </a:extLst>
              </a:tr>
              <a:tr h="823957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电工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zh-CN" sz="1400" kern="100" dirty="0">
                          <a:effectLst/>
                        </a:rPr>
                        <a:t>、有技校（含中专）以上学历，具备电工证； </a:t>
                      </a:r>
                    </a:p>
                    <a:p>
                      <a:pPr algn="l"/>
                      <a:r>
                        <a:rPr lang="en-US" sz="1400" kern="100" dirty="0">
                          <a:effectLst/>
                        </a:rPr>
                        <a:t>2</a:t>
                      </a:r>
                      <a:r>
                        <a:rPr lang="zh-CN" sz="1400" kern="100" dirty="0">
                          <a:effectLst/>
                        </a:rPr>
                        <a:t>、有在机械制造企业工作经验。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1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400" kern="100" dirty="0">
                          <a:effectLst/>
                        </a:rPr>
                        <a:t>计时制，综合薪资（含加班费）</a:t>
                      </a:r>
                      <a:r>
                        <a:rPr lang="en-US" sz="1400" kern="100" dirty="0">
                          <a:effectLst/>
                        </a:rPr>
                        <a:t>5000-8000</a:t>
                      </a:r>
                      <a:r>
                        <a:rPr lang="zh-CN" sz="1400" kern="100" dirty="0">
                          <a:effectLst/>
                        </a:rPr>
                        <a:t>元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CN" sz="1400" kern="100" dirty="0">
                          <a:effectLst/>
                        </a:rPr>
                        <a:t>月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652700"/>
                  </a:ext>
                </a:extLst>
              </a:tr>
            </a:tbl>
          </a:graphicData>
        </a:graphic>
      </p:graphicFrame>
      <p:sp>
        <p:nvSpPr>
          <p:cNvPr id="3" name="TextBox 48">
            <a:extLst>
              <a:ext uri="{FF2B5EF4-FFF2-40B4-BE49-F238E27FC236}">
                <a16:creationId xmlns:a16="http://schemas.microsoft.com/office/drawing/2014/main" id="{9AB96F56-4156-4B56-8E11-433012EDB5B4}"/>
              </a:ext>
            </a:extLst>
          </p:cNvPr>
          <p:cNvSpPr txBox="1"/>
          <p:nvPr/>
        </p:nvSpPr>
        <p:spPr>
          <a:xfrm>
            <a:off x="93980" y="175895"/>
            <a:ext cx="6476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招聘岗位</a:t>
            </a:r>
            <a:endParaRPr lang="en-US" altLang="zh-C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9AB96F56-4156-4B56-8E11-433012EDB5B4}"/>
              </a:ext>
            </a:extLst>
          </p:cNvPr>
          <p:cNvSpPr txBox="1"/>
          <p:nvPr/>
        </p:nvSpPr>
        <p:spPr>
          <a:xfrm>
            <a:off x="93980" y="175895"/>
            <a:ext cx="6476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福利待遇</a:t>
            </a:r>
            <a:endParaRPr lang="en-US" altLang="zh-C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DC4FB9-335F-402C-8ED8-CAF4B00CACFB}"/>
              </a:ext>
            </a:extLst>
          </p:cNvPr>
          <p:cNvSpPr txBox="1"/>
          <p:nvPr/>
        </p:nvSpPr>
        <p:spPr>
          <a:xfrm>
            <a:off x="143508" y="1124744"/>
            <a:ext cx="8856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b="1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、新员工带薪奖励培训：（针对公司</a:t>
            </a:r>
            <a:r>
              <a:rPr lang="en-US" altLang="zh-CN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90%</a:t>
            </a:r>
            <a:r>
              <a:rPr lang="zh-CN" altLang="zh-CN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以上的操作岗位：精车、制齿、内磨、外磨、磨齿、加工中心操作岗位）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A7B316F-260B-4C6A-B5B0-BC3369AE8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457509"/>
              </p:ext>
            </p:extLst>
          </p:nvPr>
        </p:nvGraphicFramePr>
        <p:xfrm>
          <a:off x="323528" y="1890503"/>
          <a:ext cx="8496943" cy="1070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4568">
                  <a:extLst>
                    <a:ext uri="{9D8B030D-6E8A-4147-A177-3AD203B41FA5}">
                      <a16:colId xmlns:a16="http://schemas.microsoft.com/office/drawing/2014/main" val="1218135244"/>
                    </a:ext>
                  </a:extLst>
                </a:gridCol>
                <a:gridCol w="1819027">
                  <a:extLst>
                    <a:ext uri="{9D8B030D-6E8A-4147-A177-3AD203B41FA5}">
                      <a16:colId xmlns:a16="http://schemas.microsoft.com/office/drawing/2014/main" val="2883749628"/>
                    </a:ext>
                  </a:extLst>
                </a:gridCol>
                <a:gridCol w="1819027">
                  <a:extLst>
                    <a:ext uri="{9D8B030D-6E8A-4147-A177-3AD203B41FA5}">
                      <a16:colId xmlns:a16="http://schemas.microsoft.com/office/drawing/2014/main" val="1012735924"/>
                    </a:ext>
                  </a:extLst>
                </a:gridCol>
                <a:gridCol w="1733462">
                  <a:extLst>
                    <a:ext uri="{9D8B030D-6E8A-4147-A177-3AD203B41FA5}">
                      <a16:colId xmlns:a16="http://schemas.microsoft.com/office/drawing/2014/main" val="2405776580"/>
                    </a:ext>
                  </a:extLst>
                </a:gridCol>
                <a:gridCol w="1440859">
                  <a:extLst>
                    <a:ext uri="{9D8B030D-6E8A-4147-A177-3AD203B41FA5}">
                      <a16:colId xmlns:a16="http://schemas.microsoft.com/office/drawing/2014/main" val="1666801385"/>
                    </a:ext>
                  </a:extLst>
                </a:gridCol>
              </a:tblGrid>
              <a:tr h="353225"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培训薪酬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上岗时间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当月奖励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第二个月奖励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第三个月奖励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893208"/>
                  </a:ext>
                </a:extLst>
              </a:tr>
              <a:tr h="353225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140</a:t>
                      </a:r>
                      <a:r>
                        <a:rPr lang="zh-CN" sz="1600" kern="100" dirty="0">
                          <a:effectLst/>
                        </a:rPr>
                        <a:t>元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zh-CN" sz="1600" kern="100" dirty="0">
                          <a:effectLst/>
                        </a:rPr>
                        <a:t>天</a:t>
                      </a:r>
                    </a:p>
                    <a:p>
                      <a:pPr algn="ctr"/>
                      <a:r>
                        <a:rPr lang="zh-CN" sz="1600" kern="100" dirty="0">
                          <a:effectLst/>
                        </a:rPr>
                        <a:t>（</a:t>
                      </a:r>
                      <a:r>
                        <a:rPr lang="en-US" sz="1600" kern="100" dirty="0">
                          <a:effectLst/>
                        </a:rPr>
                        <a:t>8</a:t>
                      </a:r>
                      <a:r>
                        <a:rPr lang="zh-CN" sz="1600" kern="100" dirty="0">
                          <a:effectLst/>
                        </a:rPr>
                        <a:t>小时）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</a:rPr>
                        <a:t>半个月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800</a:t>
                      </a:r>
                      <a:r>
                        <a:rPr lang="zh-CN" sz="1600" kern="100" dirty="0">
                          <a:effectLst/>
                        </a:rPr>
                        <a:t>元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500</a:t>
                      </a:r>
                      <a:r>
                        <a:rPr lang="zh-CN" sz="1600" kern="100" dirty="0">
                          <a:effectLst/>
                        </a:rPr>
                        <a:t>元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effectLst/>
                        </a:rPr>
                        <a:t>300</a:t>
                      </a:r>
                      <a:r>
                        <a:rPr lang="zh-CN" sz="1600" kern="100">
                          <a:effectLst/>
                        </a:rPr>
                        <a:t>元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807722"/>
                  </a:ext>
                </a:extLst>
              </a:tr>
              <a:tr h="36407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kern="100">
                          <a:effectLst/>
                        </a:rPr>
                        <a:t>一个月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500</a:t>
                      </a:r>
                      <a:r>
                        <a:rPr lang="zh-CN" sz="1600" kern="100" dirty="0">
                          <a:effectLst/>
                        </a:rPr>
                        <a:t>元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300</a:t>
                      </a:r>
                      <a:r>
                        <a:rPr lang="zh-CN" sz="1600" kern="100" dirty="0">
                          <a:effectLst/>
                        </a:rPr>
                        <a:t>元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14017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EDD081B2-AF50-4F9E-B392-20BF0502627F}"/>
              </a:ext>
            </a:extLst>
          </p:cNvPr>
          <p:cNvSpPr txBox="1"/>
          <p:nvPr/>
        </p:nvSpPr>
        <p:spPr>
          <a:xfrm>
            <a:off x="143508" y="2924943"/>
            <a:ext cx="8676963" cy="312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160"/>
              </a:lnSpc>
            </a:pP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对于以上指定岗位，在规定时间内培训合格上岗独立操作的员工，按照以上规定奖励。半个月以内上岗的员工，当月奖励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800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元，随当月工资发放；第二个月补助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500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元、第三个月补助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300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元，须在任职满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个月后，随第六个月工资发放。其他辅助工岗位培训期间每天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100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元（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小时），不享受奖励政策。</a:t>
            </a:r>
            <a:endParaRPr lang="en-US" altLang="zh-CN" b="1" kern="1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2160"/>
              </a:lnSpc>
            </a:pP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、公司设有完善的福利政策，工龄奖、满勤奖等。</a:t>
            </a:r>
          </a:p>
          <a:p>
            <a:pPr algn="l">
              <a:lnSpc>
                <a:spcPts val="2160"/>
              </a:lnSpc>
            </a:pP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、食宿：</a:t>
            </a:r>
          </a:p>
          <a:p>
            <a:pPr algn="l">
              <a:lnSpc>
                <a:spcPts val="2160"/>
              </a:lnSpc>
            </a:pP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①公司设有员工食堂。</a:t>
            </a:r>
          </a:p>
          <a:p>
            <a:pPr algn="l">
              <a:lnSpc>
                <a:spcPts val="2160"/>
              </a:lnSpc>
            </a:pP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②公司提供免费住所，根据岗位分配不同的户型（如：夫妻均为公司员工可以住宿一室一厅），室内配套设施齐全（如：独立卫生间、空调、热水器等）。</a:t>
            </a:r>
          </a:p>
          <a:p>
            <a:pPr algn="l">
              <a:lnSpc>
                <a:spcPts val="2160"/>
              </a:lnSpc>
            </a:pP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③在公司住宿员工每人每月享有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吨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/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水及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25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度电的水电保底，超出部分费用自付。</a:t>
            </a:r>
          </a:p>
          <a:p>
            <a:pPr indent="304800" algn="just"/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84556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67200"/>
            <a:ext cx="914400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 </a:t>
            </a:r>
            <a:r>
              <a:rPr lang="zh-CN" altLang="en-US" sz="1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晋江市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成达齿轮</a:t>
            </a:r>
            <a:r>
              <a:rPr lang="zh-CN" altLang="en-US" sz="1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有限公司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始创于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1983 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年，历经三十多年的发展，形成了以生产汽车变速箱齿轴及发动机齿轮为主的现代化企业。公司于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2009 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12 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月在韩国股票市场成功上市。</a:t>
            </a:r>
          </a:p>
          <a:p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 公司总部位于福建晋江，截至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2019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年，公司拥有资产近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 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亿元人民币，总占地面积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16 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万平方米，建筑面积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 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万平方米，员工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800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余人，各类专业技术人员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60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多人，其中高级技术人员有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30 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余人。公司已开发生产出上百种汽车变速箱齿轴和发动机齿轮，产品覆盖轿车、微车、轻卡、中卡、重卡等；现已形成年产变速箱齿轮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2000 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万件的生产能力。</a:t>
            </a:r>
            <a:endParaRPr lang="en-US" altLang="zh-CN" sz="11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   Founded in 1983, with over 30 years of development,JINJIANG CHENGDA GEAR CO.,LTD has grown into a modernized enterprise specializing in manufacturing automotive transmission gear&amp;shaft and engine gears. It was successfully listed on South Korea stock market in December 2009.</a:t>
            </a:r>
          </a:p>
          <a:p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   Based in Jinjiang Fujian province,our company holds assets amounted to nearly 1 billion RMB by 2016,covering a total area of 160,000 sq meters and a construction area of 100,000 sq meters. We have a staff of around 800,among whom there are more than 60 various professional technicians and more than 30 senior engineers. Our company have developed and produced hundreds of automotive transmission gear&amp;shaft and engine gears,covering car, mini car and medium&amp;heavy trucks. And our annual production capacity has reached up to 20 million.</a:t>
            </a:r>
          </a:p>
          <a:p>
            <a:endParaRPr lang="zh-CN" altLang="en-US" sz="11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990600"/>
            <a:ext cx="9148847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-635" y="107950"/>
            <a:ext cx="7512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effectLst/>
              </a:rPr>
              <a:t>成达齿轮</a:t>
            </a:r>
            <a:r>
              <a:rPr lang="zh-CN" altLang="en-US" sz="3200">
                <a:solidFill>
                  <a:schemeClr val="bg1"/>
                </a:solidFill>
                <a:effectLst/>
              </a:rPr>
              <a:t>   </a:t>
            </a:r>
            <a:r>
              <a:rPr lang="en-US" altLang="zh-CN" sz="3200" b="1">
                <a:solidFill>
                  <a:schemeClr val="bg1"/>
                </a:solidFill>
                <a:effectLst/>
              </a:rPr>
              <a:t>Chengda Gear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461"/>
          <p:cNvSpPr>
            <a:spLocks noChangeArrowheads="1"/>
          </p:cNvSpPr>
          <p:nvPr/>
        </p:nvSpPr>
        <p:spPr bwMode="auto">
          <a:xfrm>
            <a:off x="3131217" y="8334376"/>
            <a:ext cx="221583" cy="54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 numCol="1" anchor="t" anchorCtr="0" compatLnSpc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1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成本组</a:t>
            </a:r>
            <a:endParaRPr kumimoji="0" lang="zh-CN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6" name="Rectangle 461"/>
          <p:cNvSpPr>
            <a:spLocks noChangeArrowheads="1"/>
          </p:cNvSpPr>
          <p:nvPr/>
        </p:nvSpPr>
        <p:spPr bwMode="auto">
          <a:xfrm>
            <a:off x="3521742" y="8334376"/>
            <a:ext cx="231557" cy="53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 numCol="1" anchor="t" anchorCtr="0" compatLnSpc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1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审核</a:t>
            </a:r>
            <a:r>
              <a:rPr kumimoji="0" lang="zh-CN" sz="11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部</a:t>
            </a:r>
            <a:endParaRPr kumimoji="0" lang="zh-CN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7" name="Rectangle 461"/>
          <p:cNvSpPr>
            <a:spLocks noChangeArrowheads="1"/>
          </p:cNvSpPr>
          <p:nvPr/>
        </p:nvSpPr>
        <p:spPr bwMode="auto">
          <a:xfrm>
            <a:off x="4028472" y="8315326"/>
            <a:ext cx="231557" cy="53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 numCol="1" anchor="t" anchorCtr="0" compatLnSpc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资金</a:t>
            </a:r>
            <a:r>
              <a:rPr kumimoji="0" lang="zh-CN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管</a:t>
            </a:r>
            <a:endParaRPr kumimoji="0" 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8" name="Rectangle 461"/>
          <p:cNvSpPr>
            <a:spLocks noChangeArrowheads="1"/>
          </p:cNvSpPr>
          <p:nvPr/>
        </p:nvSpPr>
        <p:spPr bwMode="auto">
          <a:xfrm>
            <a:off x="4598067" y="8345806"/>
            <a:ext cx="231557" cy="53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 numCol="1" anchor="t" anchorCtr="0" compatLnSpc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1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采购组</a:t>
            </a:r>
            <a:endParaRPr kumimoji="0" lang="zh-CN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9" name="Rectangle 461"/>
          <p:cNvSpPr>
            <a:spLocks noChangeArrowheads="1"/>
          </p:cNvSpPr>
          <p:nvPr/>
        </p:nvSpPr>
        <p:spPr bwMode="auto">
          <a:xfrm>
            <a:off x="5026692" y="8315326"/>
            <a:ext cx="231557" cy="53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 numCol="1" anchor="t" anchorCtr="0" compatLnSpc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外协组</a:t>
            </a:r>
            <a:endParaRPr kumimoji="0" 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28600"/>
            <a:ext cx="8077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公司架构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Structure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6792"/>
            <a:ext cx="7488018" cy="4474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2400" y="6015335"/>
            <a:ext cx="3200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/>
              <a:t>Mazak</a:t>
            </a:r>
            <a:r>
              <a:rPr lang="zh-CN" altLang="en-US" sz="1200" b="1" dirty="0"/>
              <a:t>数控车床</a:t>
            </a:r>
            <a:endParaRPr lang="en-US" altLang="zh-CN" sz="1200" b="1" dirty="0"/>
          </a:p>
          <a:p>
            <a:pPr algn="ctr"/>
            <a:r>
              <a:rPr lang="en-US" altLang="zh-CN" sz="1200" b="1" dirty="0" err="1"/>
              <a:t>Mazak</a:t>
            </a:r>
            <a:r>
              <a:rPr lang="en-US" altLang="zh-CN" sz="1200" b="1" dirty="0"/>
              <a:t> CNC Lathe</a:t>
            </a:r>
            <a:endParaRPr lang="zh-CN" alt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6019800"/>
            <a:ext cx="2885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日本山阳螺旋拉床</a:t>
            </a:r>
          </a:p>
          <a:p>
            <a:pPr algn="ctr"/>
            <a:r>
              <a:rPr lang="en-US" altLang="zh-CN" sz="1200" b="1" dirty="0"/>
              <a:t>Japan SANYO Helical Broaching Machine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0" y="6096000"/>
            <a:ext cx="2286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日本津上数控外圆磨床</a:t>
            </a:r>
            <a:endParaRPr lang="en-US" altLang="zh-CN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510" y="244860"/>
            <a:ext cx="5621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一工厂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workshop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 descr="MT车间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890" y="938848"/>
            <a:ext cx="9126220" cy="284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4" name="图片 13" descr="4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828290" y="3810391"/>
            <a:ext cx="2801621" cy="2256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6" name="图片 15" descr="6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7780" y="3805848"/>
            <a:ext cx="2801621" cy="226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" name="图片 10" descr="日本津上外圆磨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604995" y="3801204"/>
            <a:ext cx="3580870" cy="2256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文本框 1"/>
          <p:cNvSpPr txBox="1"/>
          <p:nvPr/>
        </p:nvSpPr>
        <p:spPr>
          <a:xfrm>
            <a:off x="5759450" y="6306185"/>
            <a:ext cx="340931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b="1" dirty="0" err="1"/>
              <a:t>Japan TSUGAMI CNC Cylindrical Grinding Machine </a:t>
            </a:r>
            <a:r>
              <a:rPr lang="en-US" altLang="zh-CN" sz="1200"/>
              <a:t>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133424"/>
            <a:ext cx="1981199" cy="144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5498069"/>
            <a:ext cx="160020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格里森干切滚齿机</a:t>
            </a:r>
            <a:endParaRPr lang="en-US" altLang="zh-CN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Gleason Hobbing Machine 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07351" y="4191000"/>
            <a:ext cx="2536649" cy="1364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199390"/>
            <a:ext cx="760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二工厂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 workshop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5486400"/>
            <a:ext cx="210026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数控深钻孔机</a:t>
            </a:r>
            <a:endParaRPr lang="en-US" altLang="zh-CN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CNC Deep Hole Drilling Machine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40224" y="4191000"/>
            <a:ext cx="2689176" cy="141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101465" y="5482590"/>
            <a:ext cx="210026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日本不二越搓齿机</a:t>
            </a:r>
            <a:endParaRPr lang="en-US" altLang="zh-CN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NACHI Gear Rolling Machine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 descr="插齿机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119996" y="4295219"/>
            <a:ext cx="1741832" cy="12028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3600" y="5638800"/>
            <a:ext cx="1885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数控插齿机</a:t>
            </a:r>
          </a:p>
          <a:p>
            <a:pPr algn="ctr"/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CNC Gear Shaping Machine  </a:t>
            </a: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-635" y="937260"/>
            <a:ext cx="9145270" cy="3296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" y="3733800"/>
            <a:ext cx="3352800" cy="175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00800" y="56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易普森多用炉</a:t>
            </a:r>
            <a:endParaRPr lang="en-US" altLang="zh-CN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  IPSEN Furnace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38800"/>
            <a:ext cx="3429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KK-1000</a:t>
            </a:r>
            <a:r>
              <a: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等温正火炉</a:t>
            </a:r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  KK-1000 Isothermal Normalizing Furnace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599" y="4397149"/>
            <a:ext cx="182880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中频感应淬火设备</a:t>
            </a:r>
            <a:endParaRPr lang="en-US" altLang="zh-CN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Medium-frequency Induction Quenching Equipment </a:t>
            </a:r>
            <a:endParaRPr lang="zh-CN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61925"/>
            <a:ext cx="6699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三工厂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third workshop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970533"/>
            <a:ext cx="3429000" cy="2188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990600"/>
            <a:ext cx="3157384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733800"/>
            <a:ext cx="3276599" cy="183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6606" y="2364819"/>
            <a:ext cx="2924175" cy="2105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867400" y="3048000"/>
            <a:ext cx="2971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爱协林转低压淬炉</a:t>
            </a:r>
            <a:endParaRPr lang="en-US" altLang="zh-CN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AICHILIN </a:t>
            </a:r>
            <a:r>
              <a:rPr lang="en-US" altLang="zh-CN" sz="900" b="1" dirty="0"/>
              <a:t>Low Pressure Quenching  Furnace</a:t>
            </a:r>
            <a:endParaRPr lang="en-US" altLang="zh-CN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8578" y="3048000"/>
            <a:ext cx="263184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爱协林可控气氛热处理生产线</a:t>
            </a:r>
            <a:endParaRPr lang="en-US" altLang="zh-CN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900" b="1" dirty="0">
                <a:latin typeface="Arial" panose="020B0604020202020204" pitchFamily="34" charset="0"/>
                <a:cs typeface="Arial" panose="020B0604020202020204" pitchFamily="34" charset="0"/>
              </a:rPr>
              <a:t>AICHILIN Controllable Heat Treatment Line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1716</Words>
  <Application>Microsoft Office PowerPoint</Application>
  <PresentationFormat>全屏显示(4:3)</PresentationFormat>
  <Paragraphs>273</Paragraphs>
  <Slides>43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4" baseType="lpstr">
      <vt:lpstr>Arial Unicode MS</vt:lpstr>
      <vt:lpstr>宋体</vt:lpstr>
      <vt:lpstr>微软雅黑</vt:lpstr>
      <vt:lpstr>Arial</vt:lpstr>
      <vt:lpstr>Arial Narrow</vt:lpstr>
      <vt:lpstr>Calibri</vt:lpstr>
      <vt:lpstr>Impact</vt:lpstr>
      <vt:lpstr>Times New Roman</vt:lpstr>
      <vt:lpstr>Verdana</vt:lpstr>
      <vt:lpstr>Office Theme</vt:lpstr>
      <vt:lpstr>Acrobat 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ling kais</cp:lastModifiedBy>
  <cp:revision>422</cp:revision>
  <dcterms:created xsi:type="dcterms:W3CDTF">2006-08-16T00:00:00Z</dcterms:created>
  <dcterms:modified xsi:type="dcterms:W3CDTF">2021-05-24T01:42:31Z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