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5" r:id="rId3"/>
    <p:sldMasterId id="2147483682" r:id="rId4"/>
  </p:sldMasterIdLst>
  <p:sldIdLst>
    <p:sldId id="268" r:id="rId5"/>
    <p:sldId id="269" r:id="rId6"/>
  </p:sldIdLst>
  <p:sldSz cx="6858000" cy="9906000" type="A4"/>
  <p:notesSz cx="6797675" cy="992632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7" d="100"/>
          <a:sy n="47" d="100"/>
        </p:scale>
        <p:origin x="21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0" Type="http://schemas.openxmlformats.org/officeDocument/2006/relationships/tags" Target="tags/tag14.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grpSp>
        <p:nvGrpSpPr>
          <p:cNvPr id="7" name="Group 6"/>
          <p:cNvGrpSpPr/>
          <p:nvPr/>
        </p:nvGrpSpPr>
        <p:grpSpPr>
          <a:xfrm>
            <a:off x="-6350" y="-12231"/>
            <a:ext cx="6878487" cy="993046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457199" y="880534"/>
            <a:ext cx="3896270" cy="7585429"/>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grpSp>
        <p:nvGrpSpPr>
          <p:cNvPr id="7" name="Group 6"/>
          <p:cNvGrpSpPr/>
          <p:nvPr/>
        </p:nvGrpSpPr>
        <p:grpSpPr>
          <a:xfrm>
            <a:off x="-6350" y="-12231"/>
            <a:ext cx="6878487" cy="993046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457199" y="3953801"/>
            <a:ext cx="2318004" cy="4772613"/>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2899980" y="3953801"/>
            <a:ext cx="2318004" cy="4772613"/>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2678456" y="743781"/>
            <a:ext cx="2539528" cy="7982631"/>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457199" y="4011323"/>
            <a:ext cx="2092637" cy="3733093"/>
          </a:xfrm>
        </p:spPr>
        <p:txBody>
          <a:bodyPr>
            <a:normAutofit/>
          </a:bodyPr>
          <a:lstStyle>
            <a:lvl1pPr marL="0" indent="0">
              <a:buNone/>
              <a:defRPr sz="105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7400" indent="0">
              <a:buNone/>
              <a:defRPr sz="565"/>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457199" y="880534"/>
            <a:ext cx="3896270" cy="7585429"/>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grpSp>
        <p:nvGrpSpPr>
          <p:cNvPr id="7" name="Group 6"/>
          <p:cNvGrpSpPr/>
          <p:nvPr/>
        </p:nvGrpSpPr>
        <p:grpSpPr>
          <a:xfrm>
            <a:off x="-6350" y="-12231"/>
            <a:ext cx="6878487" cy="993046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457199" y="3953801"/>
            <a:ext cx="2318004" cy="4772613"/>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2899980" y="3953801"/>
            <a:ext cx="2318004" cy="4772613"/>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2678456" y="743781"/>
            <a:ext cx="2539528" cy="7982631"/>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457199" y="4011323"/>
            <a:ext cx="2092637" cy="3733093"/>
          </a:xfrm>
        </p:spPr>
        <p:txBody>
          <a:bodyPr>
            <a:normAutofit/>
          </a:bodyPr>
          <a:lstStyle>
            <a:lvl1pPr marL="0" indent="0">
              <a:buNone/>
              <a:defRPr sz="105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7400" indent="0">
              <a:buNone/>
              <a:defRPr sz="565"/>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panose="020B0604020202020204"/>
              </a:rPr>
              <a:t>”</a:t>
            </a:r>
            <a:endParaRPr lang="en-US" sz="6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zh-CN" altLang="en-US"/>
              <a:t>单击此处编辑母版标题样式</a:t>
            </a:r>
            <a:endParaRPr lang="en-US" dirty="0"/>
          </a:p>
        </p:txBody>
      </p:sp>
      <p:sp>
        <p:nvSpPr>
          <p:cNvPr id="23" name="Text Placeholder 9"/>
          <p:cNvSpPr>
            <a:spLocks noGrp="1"/>
          </p:cNvSpPr>
          <p:nvPr>
            <p:ph type="body" sz="quarter" idx="13" hasCustomPrompt="1"/>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zh-CN" altLang="en-US"/>
              <a:t>编辑母版文本样式</a:t>
            </a:r>
            <a:endParaRPr lang="zh-CN" altLang="en-US"/>
          </a:p>
        </p:txBody>
      </p:sp>
      <p:sp>
        <p:nvSpPr>
          <p:cNvPr id="3" name="Text Placeholder 2"/>
          <p:cNvSpPr>
            <a:spLocks noGrp="1"/>
          </p:cNvSpPr>
          <p:nvPr>
            <p:ph type="body" idx="1" hasCustomPrompt="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CN" altLang="en-US"/>
              <a:t>编辑母版文本样式</a:t>
            </a:r>
            <a:endParaRPr lang="zh-CN" altLang="en-US"/>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457199" y="880534"/>
            <a:ext cx="3896270" cy="7585429"/>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457199" y="3953801"/>
            <a:ext cx="2318004" cy="4772613"/>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2899980" y="3953801"/>
            <a:ext cx="2318004" cy="4772613"/>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2678456" y="743781"/>
            <a:ext cx="2539528" cy="7982631"/>
          </a:xfrm>
        </p:spPr>
        <p:txBody>
          <a:bodyPr>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457199" y="4011323"/>
            <a:ext cx="2092637" cy="3733093"/>
          </a:xfrm>
        </p:spPr>
        <p:txBody>
          <a:bodyPr>
            <a:normAutofit/>
          </a:bodyPr>
          <a:lstStyle>
            <a:lvl1pPr marL="0" indent="0">
              <a:buNone/>
              <a:defRPr sz="105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7400" indent="0">
              <a:buNone/>
              <a:defRPr sz="565"/>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a:t>编辑母版文本样式</a:t>
            </a:r>
            <a:endParaRPr lang="zh-CN" altLang="en-US"/>
          </a:p>
        </p:txBody>
      </p:sp>
      <p:sp>
        <p:nvSpPr>
          <p:cNvPr id="5" name="Date Placeholder 4"/>
          <p:cNvSpPr>
            <a:spLocks noGrp="1"/>
          </p:cNvSpPr>
          <p:nvPr>
            <p:ph type="dt" sz="half" idx="10"/>
          </p:nvPr>
        </p:nvSpPr>
        <p:spPr/>
        <p:txBody>
          <a:bodyPr/>
          <a:lstStyle/>
          <a:p>
            <a:fld id="{4D905B0B-53CA-41FB-9813-A8476100C633}"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DCB9248-F135-4D90-A58B-754CAC7852E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5.xml"/><Relationship Id="rId8" Type="http://schemas.openxmlformats.org/officeDocument/2006/relationships/slideLayout" Target="../slideLayouts/slideLayout24.xml"/><Relationship Id="rId7" Type="http://schemas.openxmlformats.org/officeDocument/2006/relationships/slideLayout" Target="../slideLayouts/slideLayout23.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7" Type="http://schemas.openxmlformats.org/officeDocument/2006/relationships/theme" Target="../theme/theme2.xml"/><Relationship Id="rId16" Type="http://schemas.openxmlformats.org/officeDocument/2006/relationships/slideLayout" Target="../slideLayouts/slideLayout32.xml"/><Relationship Id="rId15" Type="http://schemas.openxmlformats.org/officeDocument/2006/relationships/slideLayout" Target="../slideLayouts/slideLayout31.xml"/><Relationship Id="rId14" Type="http://schemas.openxmlformats.org/officeDocument/2006/relationships/slideLayout" Target="../slideLayouts/slideLayout30.xml"/><Relationship Id="rId13" Type="http://schemas.openxmlformats.org/officeDocument/2006/relationships/slideLayout" Target="../slideLayouts/slideLayout29.xml"/><Relationship Id="rId12" Type="http://schemas.openxmlformats.org/officeDocument/2006/relationships/slideLayout" Target="../slideLayouts/slideLayout28.xml"/><Relationship Id="rId11" Type="http://schemas.openxmlformats.org/officeDocument/2006/relationships/slideLayout" Target="../slideLayouts/slideLayout27.xml"/><Relationship Id="rId10" Type="http://schemas.openxmlformats.org/officeDocument/2006/relationships/slideLayout" Target="../slideLayouts/slideLayout26.xml"/><Relationship Id="rId1"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41.xml"/><Relationship Id="rId8" Type="http://schemas.openxmlformats.org/officeDocument/2006/relationships/slideLayout" Target="../slideLayouts/slideLayout40.xml"/><Relationship Id="rId7" Type="http://schemas.openxmlformats.org/officeDocument/2006/relationships/slideLayout" Target="../slideLayouts/slideLayout39.xml"/><Relationship Id="rId6" Type="http://schemas.openxmlformats.org/officeDocument/2006/relationships/slideLayout" Target="../slideLayouts/slideLayout38.xml"/><Relationship Id="rId5" Type="http://schemas.openxmlformats.org/officeDocument/2006/relationships/slideLayout" Target="../slideLayouts/slideLayout37.xml"/><Relationship Id="rId4" Type="http://schemas.openxmlformats.org/officeDocument/2006/relationships/slideLayout" Target="../slideLayouts/slideLayout36.xml"/><Relationship Id="rId3" Type="http://schemas.openxmlformats.org/officeDocument/2006/relationships/slideLayout" Target="../slideLayouts/slideLayout35.xml"/><Relationship Id="rId2" Type="http://schemas.openxmlformats.org/officeDocument/2006/relationships/slideLayout" Target="../slideLayouts/slideLayout34.xml"/><Relationship Id="rId17" Type="http://schemas.openxmlformats.org/officeDocument/2006/relationships/theme" Target="../theme/theme3.xml"/><Relationship Id="rId16" Type="http://schemas.openxmlformats.org/officeDocument/2006/relationships/slideLayout" Target="../slideLayouts/slideLayout48.xml"/><Relationship Id="rId15" Type="http://schemas.openxmlformats.org/officeDocument/2006/relationships/slideLayout" Target="../slideLayouts/slideLayout47.xml"/><Relationship Id="rId14" Type="http://schemas.openxmlformats.org/officeDocument/2006/relationships/slideLayout" Target="../slideLayouts/slideLayout46.xml"/><Relationship Id="rId13" Type="http://schemas.openxmlformats.org/officeDocument/2006/relationships/slideLayout" Target="../slideLayouts/slideLayout45.xml"/><Relationship Id="rId12" Type="http://schemas.openxmlformats.org/officeDocument/2006/relationships/slideLayout" Target="../slideLayouts/slideLayout44.xml"/><Relationship Id="rId11" Type="http://schemas.openxmlformats.org/officeDocument/2006/relationships/slideLayout" Target="../slideLayouts/slideLayout43.xml"/><Relationship Id="rId10" Type="http://schemas.openxmlformats.org/officeDocument/2006/relationships/slideLayout" Target="../slideLayouts/slideLayout42.xml"/><Relationship Id="rId1"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8488" cy="9930462"/>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ADCB9248-F135-4D90-A58B-754CAC7852E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panose="05040102010807070707" charset="2"/>
        <a:buChar char=""/>
        <a:defRPr sz="1350" kern="1200">
          <a:solidFill>
            <a:schemeClr val="tx1">
              <a:lumMod val="75000"/>
              <a:lumOff val="25000"/>
            </a:schemeClr>
          </a:solidFill>
          <a:latin typeface="+mn-lt"/>
          <a:ea typeface="+mn-ea"/>
          <a:cs typeface="+mn-cs"/>
        </a:defRPr>
      </a:lvl1pPr>
      <a:lvl2pPr marL="557530" indent="-214630" algn="l" defTabSz="342900" rtl="0" eaLnBrk="1" latinLnBrk="0" hangingPunct="1">
        <a:spcBef>
          <a:spcPts val="75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panose="05040102010807070707"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8488" cy="9930462"/>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ADCB9248-F135-4D90-A58B-754CAC7852E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panose="05040102010807070707" charset="2"/>
        <a:buChar char=""/>
        <a:defRPr sz="1350" kern="1200">
          <a:solidFill>
            <a:schemeClr val="tx1">
              <a:lumMod val="75000"/>
              <a:lumOff val="25000"/>
            </a:schemeClr>
          </a:solidFill>
          <a:latin typeface="+mn-lt"/>
          <a:ea typeface="+mn-ea"/>
          <a:cs typeface="+mn-cs"/>
        </a:defRPr>
      </a:lvl1pPr>
      <a:lvl2pPr marL="557530" indent="-214630" algn="l" defTabSz="342900" rtl="0" eaLnBrk="1" latinLnBrk="0" hangingPunct="1">
        <a:spcBef>
          <a:spcPts val="75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panose="05040102010807070707"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8488" cy="9930462"/>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D905B0B-53CA-41FB-9813-A8476100C633}" type="datetimeFigureOut">
              <a:rPr lang="zh-CN" altLang="en-US" smtClean="0"/>
            </a:fld>
            <a:endParaRPr lang="zh-CN" altLang="en-US"/>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ADCB9248-F135-4D90-A58B-754CAC7852E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panose="05040102010807070707" charset="2"/>
        <a:buChar char=""/>
        <a:defRPr sz="1350" kern="1200">
          <a:solidFill>
            <a:schemeClr val="tx1">
              <a:lumMod val="75000"/>
              <a:lumOff val="25000"/>
            </a:schemeClr>
          </a:solidFill>
          <a:latin typeface="+mn-lt"/>
          <a:ea typeface="+mn-ea"/>
          <a:cs typeface="+mn-cs"/>
        </a:defRPr>
      </a:lvl1pPr>
      <a:lvl2pPr marL="557530" indent="-214630" algn="l" defTabSz="342900" rtl="0" eaLnBrk="1" latinLnBrk="0" hangingPunct="1">
        <a:spcBef>
          <a:spcPts val="75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panose="05040102010807070707"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panose="05040102010807070707"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image" Target="../media/image6.png"/><Relationship Id="rId8" Type="http://schemas.openxmlformats.org/officeDocument/2006/relationships/tags" Target="../tags/tag10.xml"/><Relationship Id="rId7" Type="http://schemas.openxmlformats.org/officeDocument/2006/relationships/tags" Target="../tags/tag9.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image" Target="../media/image5.jpeg"/><Relationship Id="rId3" Type="http://schemas.openxmlformats.org/officeDocument/2006/relationships/image" Target="../media/image4.jpeg"/><Relationship Id="rId2" Type="http://schemas.openxmlformats.org/officeDocument/2006/relationships/image" Target="../media/image3.jpeg"/><Relationship Id="rId15" Type="http://schemas.openxmlformats.org/officeDocument/2006/relationships/slideLayout" Target="../slideLayouts/slideLayout34.xml"/><Relationship Id="rId14" Type="http://schemas.openxmlformats.org/officeDocument/2006/relationships/tags" Target="../tags/tag13.xml"/><Relationship Id="rId13" Type="http://schemas.openxmlformats.org/officeDocument/2006/relationships/image" Target="../media/image8.jpeg"/><Relationship Id="rId12" Type="http://schemas.openxmlformats.org/officeDocument/2006/relationships/tags" Target="../tags/tag12.xml"/><Relationship Id="rId11" Type="http://schemas.openxmlformats.org/officeDocument/2006/relationships/image" Target="../media/image7.jpeg"/><Relationship Id="rId10" Type="http://schemas.openxmlformats.org/officeDocument/2006/relationships/tags" Target="../tags/tag11.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049" name="图片 4" descr="彩色组合(1)2.pn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684360" y="156798"/>
            <a:ext cx="468000" cy="46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custDataLst>
              <p:tags r:id="rId2"/>
            </p:custDataLst>
          </p:nvPr>
        </p:nvSpPr>
        <p:spPr bwMode="auto">
          <a:xfrm>
            <a:off x="2152673" y="156803"/>
            <a:ext cx="2280653" cy="583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1pPr>
            <a:lvl2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2pPr>
            <a:lvl3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3pPr>
            <a:lvl4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4pPr>
            <a:lvl5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5pPr>
            <a:lvl6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6pPr>
            <a:lvl7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7pPr>
            <a:lvl8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8pPr>
            <a:lvl9pPr eaLnBrk="0" fontAlgn="base" hangingPunct="0">
              <a:spcBef>
                <a:spcPct val="0"/>
              </a:spcBef>
              <a:spcAft>
                <a:spcPct val="0"/>
              </a:spcAft>
              <a:tabLst>
                <a:tab pos="2636520" algn="ctr"/>
                <a:tab pos="5273675" algn="r"/>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636520" algn="ctr"/>
                <a:tab pos="5273675" algn="r"/>
              </a:tabLst>
            </a:pPr>
            <a:r>
              <a:rPr kumimoji="0" lang="zh-CN" altLang="en-US" sz="1600" b="1" i="0" u="none" strike="noStrike" cap="none" normalizeH="0" baseline="0" dirty="0">
                <a:ln>
                  <a:noFill/>
                </a:ln>
                <a:solidFill>
                  <a:schemeClr val="dk1"/>
                </a:solidFill>
                <a:effectLst/>
                <a:ea typeface="汉仪旗黑-55简" panose="00020600040101010101" charset="-122"/>
                <a:cs typeface="Times New Roman" panose="02020603050405020304" pitchFamily="18" charset="0"/>
              </a:rPr>
              <a:t>福建冠泓工业有限公司</a:t>
            </a:r>
            <a:endParaRPr kumimoji="0" lang="en-US" altLang="zh-CN" sz="1600" b="1" i="0" u="none" strike="noStrike" cap="none" normalizeH="0" baseline="0" dirty="0">
              <a:ln>
                <a:noFill/>
              </a:ln>
              <a:solidFill>
                <a:schemeClr val="dk1"/>
              </a:solidFill>
              <a:effectLst/>
              <a:ea typeface="汉仪旗黑-55简" panose="00020600040101010101" charset="-12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2636520" algn="ctr"/>
                <a:tab pos="5273675" algn="r"/>
              </a:tabLst>
            </a:pPr>
            <a:endParaRPr kumimoji="0" lang="en-US" altLang="zh-CN" sz="1600" b="1" i="0" u="none" strike="noStrike" cap="none" normalizeH="0" baseline="0" dirty="0">
              <a:ln>
                <a:noFill/>
              </a:ln>
              <a:solidFill>
                <a:schemeClr val="dk1"/>
              </a:solidFill>
              <a:effectLst/>
              <a:ea typeface="汉仪旗黑-55简" panose="00020600040101010101" charset="-122"/>
              <a:cs typeface="Times New Roman" panose="02020603050405020304" pitchFamily="18" charset="0"/>
            </a:endParaRPr>
          </a:p>
        </p:txBody>
      </p:sp>
      <p:sp>
        <p:nvSpPr>
          <p:cNvPr id="7" name="矩形 6"/>
          <p:cNvSpPr/>
          <p:nvPr>
            <p:custDataLst>
              <p:tags r:id="rId3"/>
            </p:custDataLst>
          </p:nvPr>
        </p:nvSpPr>
        <p:spPr>
          <a:xfrm>
            <a:off x="2370975" y="503454"/>
            <a:ext cx="1693005" cy="368300"/>
          </a:xfrm>
          <a:prstGeom prst="rect">
            <a:avLst/>
          </a:prstGeom>
        </p:spPr>
        <p:txBody>
          <a:bodyPr wrap="square">
            <a:spAutoFit/>
          </a:bodyPr>
          <a:lstStyle/>
          <a:p>
            <a:pPr algn="ctr">
              <a:spcAft>
                <a:spcPts val="0"/>
              </a:spcAft>
            </a:pPr>
            <a:r>
              <a:rPr lang="zh-CN" altLang="zh-CN" b="1" kern="100" dirty="0">
                <a:solidFill>
                  <a:schemeClr val="accent1">
                    <a:lumMod val="75000"/>
                  </a:schemeClr>
                </a:solidFill>
                <a:latin typeface="Arial" panose="020B0604020202020204" pitchFamily="34" charset="0"/>
                <a:ea typeface="汉仪旗黑-55简" panose="00020600040101010101" charset="-122"/>
                <a:cs typeface="Times New Roman" panose="02020603050405020304" pitchFamily="18" charset="0"/>
              </a:rPr>
              <a:t>招 聘 简 章</a:t>
            </a:r>
            <a:endParaRPr lang="zh-CN" altLang="zh-CN" b="1" kern="100" dirty="0">
              <a:solidFill>
                <a:schemeClr val="accent1">
                  <a:lumMod val="75000"/>
                </a:schemeClr>
              </a:solidFill>
              <a:latin typeface="Arial" panose="020B0604020202020204" pitchFamily="34" charset="0"/>
              <a:ea typeface="汉仪旗黑-55简" panose="00020600040101010101" charset="-122"/>
              <a:cs typeface="Times New Roman" panose="02020603050405020304" pitchFamily="18" charset="0"/>
            </a:endParaRPr>
          </a:p>
        </p:txBody>
      </p:sp>
      <p:sp>
        <p:nvSpPr>
          <p:cNvPr id="8" name="矩形 7"/>
          <p:cNvSpPr/>
          <p:nvPr>
            <p:custDataLst>
              <p:tags r:id="rId4"/>
            </p:custDataLst>
          </p:nvPr>
        </p:nvSpPr>
        <p:spPr>
          <a:xfrm>
            <a:off x="4445" y="871855"/>
            <a:ext cx="6678295" cy="3528060"/>
          </a:xfrm>
          <a:prstGeom prst="rect">
            <a:avLst/>
          </a:prstGeom>
        </p:spPr>
        <p:txBody>
          <a:bodyPr wrap="square">
            <a:spAutoFit/>
          </a:bodyPr>
          <a:lstStyle/>
          <a:p>
            <a:pPr indent="304800" algn="just">
              <a:lnSpc>
                <a:spcPts val="2000"/>
              </a:lnSpc>
              <a:spcAft>
                <a:spcPts val="0"/>
              </a:spcAft>
            </a:pPr>
            <a:r>
              <a:rPr sz="1600" kern="100" dirty="0">
                <a:solidFill>
                  <a:schemeClr val="dk1"/>
                </a:solidFill>
                <a:latin typeface="Arial" panose="020B0604020202020204" pitchFamily="34" charset="0"/>
                <a:ea typeface="汉仪旗黑-55简" panose="00020600040101010101" charset="-122"/>
                <a:cs typeface="Times New Roman" panose="02020603050405020304" pitchFamily="18" charset="0"/>
              </a:rPr>
              <a:t>福建冠泓工业有限公司成立于2003年， 是一家专业从事研发、生产及销售无纺布的民营企业，占地面积50,000平方米，建筑面积47,000平方米，坐落于福建省晋江市，毗邻花园城市——厦门经济特区。</a:t>
            </a:r>
            <a:endParaRPr sz="1600" kern="100" dirty="0">
              <a:solidFill>
                <a:schemeClr val="dk1"/>
              </a:solidFill>
              <a:latin typeface="Arial" panose="020B0604020202020204" pitchFamily="34" charset="0"/>
              <a:ea typeface="汉仪旗黑-55简" panose="00020600040101010101" charset="-122"/>
              <a:cs typeface="Times New Roman" panose="02020603050405020304" pitchFamily="18" charset="0"/>
            </a:endParaRPr>
          </a:p>
          <a:p>
            <a:pPr indent="304800" algn="just">
              <a:lnSpc>
                <a:spcPts val="2000"/>
              </a:lnSpc>
              <a:spcAft>
                <a:spcPts val="0"/>
              </a:spcAft>
            </a:pPr>
            <a:r>
              <a:rPr sz="1600" kern="100" dirty="0">
                <a:solidFill>
                  <a:schemeClr val="dk1"/>
                </a:solidFill>
                <a:latin typeface="Arial" panose="020B0604020202020204" pitchFamily="34" charset="0"/>
                <a:ea typeface="汉仪旗黑-55简" panose="00020600040101010101" charset="-122"/>
                <a:cs typeface="Times New Roman" panose="02020603050405020304" pitchFamily="18" charset="0"/>
              </a:rPr>
              <a:t>近期，为扩大经营规模，集团投资15亿元建设新工厂——冠和旨在达到建成年产10万吨高端用非织造布智能工厂和生产基地。目前已经投资建设1条世界顶尖技术的无纺布生产线——德国莱芬豪舍公司最新S²S²XXS² RF5 side by side高速并列双组份超柔蓬松纺粘无纺布生产线，两条国内速度最快、技术最先进的北京宏大无纺布生产线</a:t>
            </a:r>
            <a:endParaRPr sz="1600" kern="100" dirty="0">
              <a:solidFill>
                <a:schemeClr val="dk1"/>
              </a:solidFill>
              <a:latin typeface="Arial" panose="020B0604020202020204" pitchFamily="34" charset="0"/>
              <a:ea typeface="汉仪旗黑-55简" panose="00020600040101010101" charset="-122"/>
              <a:cs typeface="Times New Roman" panose="02020603050405020304" pitchFamily="18" charset="0"/>
            </a:endParaRPr>
          </a:p>
          <a:p>
            <a:pPr indent="304800" algn="just">
              <a:lnSpc>
                <a:spcPts val="2000"/>
              </a:lnSpc>
              <a:spcAft>
                <a:spcPts val="0"/>
              </a:spcAft>
            </a:pPr>
            <a:r>
              <a:rPr sz="1600" kern="100" dirty="0">
                <a:solidFill>
                  <a:schemeClr val="dk1"/>
                </a:solidFill>
                <a:latin typeface="Arial" panose="020B0604020202020204" pitchFamily="34" charset="0"/>
                <a:ea typeface="汉仪旗黑-55简" panose="00020600040101010101" charset="-122"/>
                <a:cs typeface="Times New Roman" panose="02020603050405020304" pitchFamily="18" charset="0"/>
              </a:rPr>
              <a:t>冠泓冠和专注于个人卫生护理及医疗卫生用品行业的非织造材料生产，产品涉及SSS， SSMMS，熔喷及热风，生产产品主要应用于婴童纸尿裤、妇女卫生巾、成人失禁用品、医用手术衣、医用防护服、医疗器械消毒包、医用护理垫，口罩等。</a:t>
            </a:r>
            <a:endParaRPr sz="1600" kern="100" dirty="0">
              <a:solidFill>
                <a:schemeClr val="dk1"/>
              </a:solidFill>
              <a:latin typeface="Arial" panose="020B0604020202020204" pitchFamily="34" charset="0"/>
              <a:ea typeface="汉仪旗黑-55简" panose="00020600040101010101" charset="-122"/>
              <a:cs typeface="Times New Roman" panose="02020603050405020304" pitchFamily="18" charset="0"/>
            </a:endParaRPr>
          </a:p>
          <a:p>
            <a:pPr algn="just">
              <a:lnSpc>
                <a:spcPts val="2800"/>
              </a:lnSpc>
              <a:spcAft>
                <a:spcPts val="0"/>
              </a:spcAft>
            </a:pPr>
            <a:endParaRPr lang="zh-CN" altLang="zh-CN" sz="1600" kern="100" dirty="0">
              <a:solidFill>
                <a:schemeClr val="dk1"/>
              </a:solidFill>
              <a:latin typeface="Arial" panose="020B0604020202020204" pitchFamily="34" charset="0"/>
              <a:ea typeface="汉仪旗黑-55简" panose="00020600040101010101" charset="-122"/>
              <a:cs typeface="Times New Roman" panose="02020603050405020304" pitchFamily="18" charset="0"/>
            </a:endParaRPr>
          </a:p>
        </p:txBody>
      </p:sp>
      <p:sp>
        <p:nvSpPr>
          <p:cNvPr id="101" name="文本框 100"/>
          <p:cNvSpPr txBox="1"/>
          <p:nvPr>
            <p:custDataLst>
              <p:tags r:id="rId5"/>
            </p:custDataLst>
          </p:nvPr>
        </p:nvSpPr>
        <p:spPr>
          <a:xfrm>
            <a:off x="269875" y="3974465"/>
            <a:ext cx="6045835" cy="1322070"/>
          </a:xfrm>
          <a:prstGeom prst="rect">
            <a:avLst/>
          </a:prstGeom>
          <a:noFill/>
          <a:ln w="9525">
            <a:noFill/>
          </a:ln>
        </p:spPr>
        <p:txBody>
          <a:bodyPr wrap="square">
            <a:spAutoFit/>
          </a:bodyPr>
          <a:lstStyle/>
          <a:p>
            <a:pPr indent="0"/>
            <a:r>
              <a:rPr lang="zh-CN" sz="1600" b="1" dirty="0">
                <a:solidFill>
                  <a:schemeClr val="dk1"/>
                </a:solidFill>
                <a:latin typeface="Arial" panose="020B0604020202020204" pitchFamily="34" charset="0"/>
                <a:ea typeface="汉仪旗黑-55简" panose="00020600040101010101" charset="-122"/>
              </a:rPr>
              <a:t>招聘岗位：</a:t>
            </a:r>
            <a:endParaRPr lang="en-US" altLang="zh-CN" sz="1600" b="1" dirty="0">
              <a:solidFill>
                <a:schemeClr val="dk1"/>
              </a:solidFill>
              <a:latin typeface="Arial" panose="020B0604020202020204" pitchFamily="34" charset="0"/>
              <a:ea typeface="汉仪旗黑-55简" panose="00020600040101010101" charset="-122"/>
            </a:endParaRPr>
          </a:p>
          <a:p>
            <a:pPr indent="0" algn="l"/>
            <a:r>
              <a:rPr lang="en-US" altLang="zh-CN" sz="1600" b="1" dirty="0">
                <a:solidFill>
                  <a:schemeClr val="dk1"/>
                </a:solidFill>
                <a:latin typeface="Arial" panose="020B0604020202020204" pitchFamily="34" charset="0"/>
                <a:ea typeface="汉仪旗黑-55简" panose="00020600040101010101" charset="-122"/>
              </a:rPr>
              <a:t>         </a:t>
            </a:r>
            <a:r>
              <a:rPr lang="zh-CN" altLang="zh-CN" sz="1600" b="1" dirty="0">
                <a:solidFill>
                  <a:schemeClr val="dk1"/>
                </a:solidFill>
                <a:latin typeface="Arial" panose="020B0604020202020204" pitchFamily="34" charset="0"/>
                <a:ea typeface="汉仪旗黑-55简" panose="00020600040101010101" charset="-122"/>
              </a:rPr>
              <a:t>生产助理工程师</a:t>
            </a:r>
            <a:r>
              <a:rPr lang="en-US" altLang="zh-CN" sz="1600" b="1" dirty="0">
                <a:solidFill>
                  <a:schemeClr val="dk1"/>
                </a:solidFill>
                <a:latin typeface="Arial" panose="020B0604020202020204" pitchFamily="34" charset="0"/>
                <a:ea typeface="汉仪旗黑-55简" panose="00020600040101010101" charset="-122"/>
              </a:rPr>
              <a:t>        </a:t>
            </a:r>
            <a:r>
              <a:rPr lang="en-US" altLang="zh-CN" sz="1600" b="1" dirty="0" smtClean="0">
                <a:solidFill>
                  <a:schemeClr val="dk1"/>
                </a:solidFill>
                <a:latin typeface="Arial" panose="020B0604020202020204" pitchFamily="34" charset="0"/>
                <a:ea typeface="汉仪旗黑-55简" panose="00020600040101010101" charset="-122"/>
              </a:rPr>
              <a:t>10</a:t>
            </a:r>
            <a:r>
              <a:rPr lang="zh-CN" altLang="en-US" sz="1600" b="1" dirty="0" smtClean="0">
                <a:solidFill>
                  <a:schemeClr val="dk1"/>
                </a:solidFill>
                <a:latin typeface="Arial" panose="020B0604020202020204" pitchFamily="34" charset="0"/>
                <a:ea typeface="汉仪旗黑-55简" panose="00020600040101010101" charset="-122"/>
              </a:rPr>
              <a:t>名</a:t>
            </a:r>
            <a:r>
              <a:rPr lang="en-US" altLang="zh-CN" sz="1600" b="1" dirty="0" smtClean="0">
                <a:solidFill>
                  <a:schemeClr val="dk1"/>
                </a:solidFill>
                <a:latin typeface="Arial" panose="020B0604020202020204" pitchFamily="34" charset="0"/>
                <a:ea typeface="汉仪旗黑-55简" panose="00020600040101010101" charset="-122"/>
              </a:rPr>
              <a:t>    </a:t>
            </a:r>
            <a:r>
              <a:rPr lang="zh-CN" altLang="en-US" sz="1600" b="1" dirty="0" smtClean="0">
                <a:solidFill>
                  <a:schemeClr val="dk1"/>
                </a:solidFill>
                <a:latin typeface="Arial" panose="020B0604020202020204" pitchFamily="34" charset="0"/>
                <a:ea typeface="汉仪旗黑-55简" panose="00020600040101010101" charset="-122"/>
              </a:rPr>
              <a:t>质检</a:t>
            </a:r>
            <a:r>
              <a:rPr lang="en-US" altLang="zh-CN" sz="1600" b="1" dirty="0">
                <a:solidFill>
                  <a:schemeClr val="dk1"/>
                </a:solidFill>
                <a:latin typeface="Arial" panose="020B0604020202020204" pitchFamily="34" charset="0"/>
                <a:ea typeface="汉仪旗黑-55简" panose="00020600040101010101" charset="-122"/>
                <a:sym typeface="+mn-ea"/>
              </a:rPr>
              <a:t>QC                     5</a:t>
            </a:r>
            <a:r>
              <a:rPr lang="zh-CN" altLang="en-US" sz="1600" b="1" dirty="0" smtClean="0">
                <a:solidFill>
                  <a:schemeClr val="dk1"/>
                </a:solidFill>
                <a:latin typeface="Arial" panose="020B0604020202020204" pitchFamily="34" charset="0"/>
                <a:ea typeface="汉仪旗黑-55简" panose="00020600040101010101" charset="-122"/>
                <a:sym typeface="+mn-ea"/>
              </a:rPr>
              <a:t>名</a:t>
            </a:r>
            <a:endParaRPr lang="zh-CN" altLang="en-US" sz="1600" b="1" dirty="0">
              <a:solidFill>
                <a:schemeClr val="dk1"/>
              </a:solidFill>
              <a:latin typeface="Arial" panose="020B0604020202020204" pitchFamily="34" charset="0"/>
              <a:ea typeface="汉仪旗黑-55简" panose="00020600040101010101" charset="-122"/>
            </a:endParaRPr>
          </a:p>
          <a:p>
            <a:pPr indent="0" algn="l"/>
            <a:r>
              <a:rPr lang="en-US" altLang="zh-CN" sz="1600" b="1" dirty="0">
                <a:solidFill>
                  <a:schemeClr val="dk1"/>
                </a:solidFill>
                <a:latin typeface="Arial" panose="020B0604020202020204" pitchFamily="34" charset="0"/>
                <a:ea typeface="汉仪旗黑-55简" panose="00020600040101010101" charset="-122"/>
              </a:rPr>
              <a:t>         </a:t>
            </a:r>
            <a:r>
              <a:rPr lang="zh-CN" altLang="en-US" sz="1600" b="1" dirty="0">
                <a:solidFill>
                  <a:schemeClr val="dk1"/>
                </a:solidFill>
                <a:latin typeface="Arial" panose="020B0604020202020204" pitchFamily="34" charset="0"/>
                <a:ea typeface="汉仪旗黑-55简" panose="00020600040101010101" charset="-122"/>
              </a:rPr>
              <a:t>市场专员</a:t>
            </a:r>
            <a:r>
              <a:rPr lang="en-US" altLang="zh-CN" sz="1600" b="1" dirty="0">
                <a:solidFill>
                  <a:schemeClr val="dk1"/>
                </a:solidFill>
                <a:latin typeface="Arial" panose="020B0604020202020204" pitchFamily="34" charset="0"/>
                <a:ea typeface="汉仪旗黑-55简" panose="00020600040101010101" charset="-122"/>
              </a:rPr>
              <a:t>                   </a:t>
            </a:r>
            <a:r>
              <a:rPr lang="en-US" altLang="zh-CN" sz="1600" b="1" dirty="0" smtClean="0">
                <a:solidFill>
                  <a:schemeClr val="dk1"/>
                </a:solidFill>
                <a:latin typeface="Arial" panose="020B0604020202020204" pitchFamily="34" charset="0"/>
                <a:ea typeface="汉仪旗黑-55简" panose="00020600040101010101" charset="-122"/>
              </a:rPr>
              <a:t>2</a:t>
            </a:r>
            <a:r>
              <a:rPr lang="zh-CN" altLang="en-US" sz="1600" b="1" dirty="0" smtClean="0">
                <a:solidFill>
                  <a:schemeClr val="dk1"/>
                </a:solidFill>
                <a:latin typeface="Arial" panose="020B0604020202020204" pitchFamily="34" charset="0"/>
                <a:ea typeface="汉仪旗黑-55简" panose="00020600040101010101" charset="-122"/>
              </a:rPr>
              <a:t>名</a:t>
            </a:r>
            <a:r>
              <a:rPr lang="en-US" altLang="zh-CN" sz="1600" b="1" dirty="0" smtClean="0">
                <a:solidFill>
                  <a:schemeClr val="dk1"/>
                </a:solidFill>
                <a:latin typeface="Arial" panose="020B0604020202020204" pitchFamily="34" charset="0"/>
                <a:ea typeface="汉仪旗黑-55简" panose="00020600040101010101" charset="-122"/>
              </a:rPr>
              <a:t>     </a:t>
            </a:r>
            <a:r>
              <a:rPr lang="zh-CN" altLang="en-US" sz="1600" b="1" dirty="0">
                <a:solidFill>
                  <a:schemeClr val="dk1"/>
                </a:solidFill>
                <a:latin typeface="Arial" panose="020B0604020202020204" pitchFamily="34" charset="0"/>
                <a:ea typeface="汉仪旗黑-55简" panose="00020600040101010101" charset="-122"/>
                <a:sym typeface="+mn-ea"/>
              </a:rPr>
              <a:t>外贸跟单</a:t>
            </a:r>
            <a:r>
              <a:rPr lang="en-US" altLang="zh-CN" sz="1600" b="1" dirty="0">
                <a:solidFill>
                  <a:schemeClr val="dk1"/>
                </a:solidFill>
                <a:latin typeface="Arial" panose="020B0604020202020204" pitchFamily="34" charset="0"/>
                <a:ea typeface="汉仪旗黑-55简" panose="00020600040101010101" charset="-122"/>
                <a:sym typeface="+mn-ea"/>
              </a:rPr>
              <a:t>                      </a:t>
            </a:r>
            <a:r>
              <a:rPr lang="en-US" altLang="zh-CN" sz="1600" b="1" dirty="0" smtClean="0">
                <a:solidFill>
                  <a:schemeClr val="dk1"/>
                </a:solidFill>
                <a:latin typeface="Arial" panose="020B0604020202020204" pitchFamily="34" charset="0"/>
                <a:ea typeface="汉仪旗黑-55简" panose="00020600040101010101" charset="-122"/>
                <a:sym typeface="+mn-ea"/>
              </a:rPr>
              <a:t> 5</a:t>
            </a:r>
            <a:r>
              <a:rPr lang="zh-CN" altLang="en-US" sz="1600" b="1" dirty="0" smtClean="0">
                <a:solidFill>
                  <a:schemeClr val="dk1"/>
                </a:solidFill>
                <a:latin typeface="Arial" panose="020B0604020202020204" pitchFamily="34" charset="0"/>
                <a:ea typeface="汉仪旗黑-55简" panose="00020600040101010101" charset="-122"/>
                <a:sym typeface="+mn-ea"/>
              </a:rPr>
              <a:t>名</a:t>
            </a:r>
            <a:endParaRPr lang="zh-CN" altLang="en-US" sz="1600" b="1" dirty="0" smtClean="0">
              <a:solidFill>
                <a:schemeClr val="dk1"/>
              </a:solidFill>
              <a:latin typeface="Arial" panose="020B0604020202020204" pitchFamily="34" charset="0"/>
              <a:ea typeface="汉仪旗黑-55简" panose="00020600040101010101" charset="-122"/>
              <a:sym typeface="+mn-ea"/>
            </a:endParaRPr>
          </a:p>
          <a:p>
            <a:pPr indent="0" algn="l"/>
            <a:r>
              <a:rPr lang="zh-CN" altLang="en-US" sz="1600" b="1" dirty="0" smtClean="0">
                <a:solidFill>
                  <a:schemeClr val="dk1"/>
                </a:solidFill>
                <a:latin typeface="Arial" panose="020B0604020202020204" pitchFamily="34" charset="0"/>
                <a:ea typeface="汉仪旗黑-55简" panose="00020600040101010101" charset="-122"/>
                <a:sym typeface="+mn-ea"/>
              </a:rPr>
              <a:t> </a:t>
            </a:r>
            <a:r>
              <a:rPr lang="en-US" altLang="zh-CN" sz="1600" b="1" dirty="0" smtClean="0">
                <a:solidFill>
                  <a:schemeClr val="dk1"/>
                </a:solidFill>
                <a:latin typeface="Arial" panose="020B0604020202020204" pitchFamily="34" charset="0"/>
                <a:ea typeface="汉仪旗黑-55简" panose="00020600040101010101" charset="-122"/>
                <a:sym typeface="+mn-ea"/>
              </a:rPr>
              <a:t>        </a:t>
            </a:r>
            <a:r>
              <a:rPr lang="zh-CN" altLang="en-US" sz="1600" b="1" dirty="0" smtClean="0">
                <a:solidFill>
                  <a:schemeClr val="dk1"/>
                </a:solidFill>
                <a:latin typeface="Arial" panose="020B0604020202020204" pitchFamily="34" charset="0"/>
                <a:ea typeface="汉仪旗黑-55简" panose="00020600040101010101" charset="-122"/>
                <a:sym typeface="+mn-ea"/>
              </a:rPr>
              <a:t>项目文员</a:t>
            </a:r>
            <a:r>
              <a:rPr lang="en-US" altLang="zh-CN" sz="1600" b="1" dirty="0" smtClean="0">
                <a:solidFill>
                  <a:schemeClr val="dk1"/>
                </a:solidFill>
                <a:latin typeface="Arial" panose="020B0604020202020204" pitchFamily="34" charset="0"/>
                <a:ea typeface="汉仪旗黑-55简" panose="00020600040101010101" charset="-122"/>
                <a:sym typeface="+mn-ea"/>
              </a:rPr>
              <a:t>                   1</a:t>
            </a:r>
            <a:r>
              <a:rPr lang="zh-CN" altLang="en-US" sz="1600" b="1" dirty="0" smtClean="0">
                <a:solidFill>
                  <a:schemeClr val="dk1"/>
                </a:solidFill>
                <a:latin typeface="Arial" panose="020B0604020202020204" pitchFamily="34" charset="0"/>
                <a:ea typeface="汉仪旗黑-55简" panose="00020600040101010101" charset="-122"/>
                <a:sym typeface="+mn-ea"/>
              </a:rPr>
              <a:t>名</a:t>
            </a:r>
            <a:endParaRPr lang="en-US" b="1" dirty="0">
              <a:solidFill>
                <a:schemeClr val="dk1"/>
              </a:solidFill>
              <a:latin typeface="Arial" panose="020B0604020202020204" pitchFamily="34" charset="0"/>
              <a:ea typeface="汉仪旗黑-55简" panose="00020600040101010101" charset="-122"/>
            </a:endParaRPr>
          </a:p>
          <a:p>
            <a:pPr indent="0"/>
            <a:r>
              <a:rPr lang="zh-CN" sz="1600" b="1" dirty="0">
                <a:solidFill>
                  <a:schemeClr val="dk1"/>
                </a:solidFill>
                <a:latin typeface="Arial" panose="020B0604020202020204" pitchFamily="34" charset="0"/>
                <a:ea typeface="汉仪旗黑-55简" panose="00020600040101010101" charset="-122"/>
              </a:rPr>
              <a:t>薪资条件：</a:t>
            </a:r>
            <a:endParaRPr lang="zh-CN" altLang="en-US" sz="1600" b="1" dirty="0">
              <a:solidFill>
                <a:schemeClr val="dk1"/>
              </a:solidFill>
              <a:latin typeface="Arial" panose="020B0604020202020204" pitchFamily="34" charset="0"/>
              <a:ea typeface="汉仪旗黑-55简" panose="00020600040101010101" charset="-122"/>
            </a:endParaRPr>
          </a:p>
        </p:txBody>
      </p:sp>
      <p:sp>
        <p:nvSpPr>
          <p:cNvPr id="10" name="文本框 9"/>
          <p:cNvSpPr txBox="1"/>
          <p:nvPr>
            <p:custDataLst>
              <p:tags r:id="rId6"/>
            </p:custDataLst>
          </p:nvPr>
        </p:nvSpPr>
        <p:spPr>
          <a:xfrm>
            <a:off x="176212" y="5624620"/>
            <a:ext cx="6506845" cy="4154170"/>
          </a:xfrm>
          <a:prstGeom prst="rect">
            <a:avLst/>
          </a:prstGeom>
          <a:noFill/>
          <a:ln w="9525">
            <a:noFill/>
          </a:ln>
        </p:spPr>
        <p:txBody>
          <a:bodyPr wrap="square">
            <a:spAutoFit/>
          </a:bodyPr>
          <a:lstStyle/>
          <a:p>
            <a:pPr indent="0"/>
            <a:endParaRPr lang="en-US" altLang="zh-CN" sz="1200" b="1" dirty="0">
              <a:solidFill>
                <a:schemeClr val="dk1"/>
              </a:solidFill>
              <a:latin typeface="Arial" panose="020B0604020202020204" pitchFamily="34" charset="0"/>
              <a:ea typeface="汉仪旗黑-55简" panose="00020600040101010101" charset="-122"/>
            </a:endParaRPr>
          </a:p>
          <a:p>
            <a:pPr indent="0"/>
            <a:endParaRPr lang="en-US" altLang="zh-CN" sz="1200" b="1" dirty="0">
              <a:solidFill>
                <a:schemeClr val="dk1"/>
              </a:solidFill>
              <a:latin typeface="Arial" panose="020B0604020202020204" pitchFamily="34" charset="0"/>
              <a:ea typeface="汉仪旗黑-55简" panose="00020600040101010101" charset="-122"/>
            </a:endParaRPr>
          </a:p>
          <a:p>
            <a:pPr indent="0"/>
            <a:endParaRPr lang="en-US" altLang="zh-CN" sz="1200" b="1" dirty="0">
              <a:solidFill>
                <a:schemeClr val="dk1"/>
              </a:solidFill>
              <a:latin typeface="Arial" panose="020B0604020202020204" pitchFamily="34" charset="0"/>
              <a:ea typeface="汉仪旗黑-55简" panose="00020600040101010101" charset="-122"/>
            </a:endParaRPr>
          </a:p>
          <a:p>
            <a:pPr indent="0"/>
            <a:endParaRPr lang="en-US" altLang="zh-CN" sz="1200" b="1" dirty="0">
              <a:solidFill>
                <a:schemeClr val="dk1"/>
              </a:solidFill>
              <a:latin typeface="Arial" panose="020B0604020202020204" pitchFamily="34" charset="0"/>
              <a:ea typeface="汉仪旗黑-55简" panose="00020600040101010101" charset="-122"/>
            </a:endParaRPr>
          </a:p>
          <a:p>
            <a:pPr indent="0"/>
            <a:endParaRPr lang="zh-CN" altLang="en-US" sz="1200" b="1" dirty="0">
              <a:solidFill>
                <a:schemeClr val="dk1"/>
              </a:solidFill>
              <a:latin typeface="Arial" panose="020B0604020202020204" pitchFamily="34" charset="0"/>
              <a:ea typeface="汉仪旗黑-55简" panose="00020600040101010101" charset="-122"/>
            </a:endParaRPr>
          </a:p>
          <a:p>
            <a:pPr indent="0"/>
            <a:endParaRPr lang="zh-CN" altLang="en-US" sz="1200" b="1" dirty="0">
              <a:solidFill>
                <a:schemeClr val="dk1"/>
              </a:solidFill>
              <a:latin typeface="Arial" panose="020B0604020202020204" pitchFamily="34" charset="0"/>
              <a:ea typeface="汉仪旗黑-55简" panose="00020600040101010101" charset="-122"/>
            </a:endParaRPr>
          </a:p>
          <a:p>
            <a:pPr indent="0"/>
            <a:r>
              <a:rPr lang="zh-CN" altLang="en-US" sz="1400" b="1" dirty="0">
                <a:solidFill>
                  <a:schemeClr val="dk1"/>
                </a:solidFill>
                <a:latin typeface="Arial" panose="020B0604020202020204" pitchFamily="34" charset="0"/>
                <a:ea typeface="汉仪旗黑-55简" panose="00020600040101010101" charset="-122"/>
              </a:rPr>
              <a:t>工作时间：</a:t>
            </a:r>
            <a:r>
              <a:rPr lang="zh-CN" altLang="en-US" sz="1400" dirty="0">
                <a:solidFill>
                  <a:schemeClr val="dk1"/>
                </a:solidFill>
                <a:latin typeface="Arial" panose="020B0604020202020204" pitchFamily="34" charset="0"/>
                <a:ea typeface="汉仪旗黑-55简" panose="00020600040101010101" charset="-122"/>
                <a:sym typeface="+mn-ea"/>
              </a:rPr>
              <a:t>文职类岗位八小时制，大小周休息（月休六天左右）</a:t>
            </a:r>
            <a:endParaRPr lang="zh-CN" altLang="en-US" sz="1400" dirty="0">
              <a:solidFill>
                <a:schemeClr val="dk1"/>
              </a:solidFill>
              <a:latin typeface="Arial" panose="020B0604020202020204" pitchFamily="34" charset="0"/>
              <a:ea typeface="汉仪旗黑-55简" panose="00020600040101010101" charset="-122"/>
            </a:endParaRPr>
          </a:p>
          <a:p>
            <a:pPr indent="0"/>
            <a:r>
              <a:rPr lang="zh-CN" altLang="en-US" sz="1400" dirty="0">
                <a:solidFill>
                  <a:schemeClr val="dk1"/>
                </a:solidFill>
                <a:latin typeface="Arial" panose="020B0604020202020204" pitchFamily="34" charset="0"/>
                <a:ea typeface="汉仪旗黑-55简" panose="00020600040101010101" charset="-122"/>
                <a:sym typeface="+mn-ea"/>
              </a:rPr>
              <a:t> </a:t>
            </a:r>
            <a:r>
              <a:rPr lang="en-US" altLang="zh-CN" sz="1400" dirty="0">
                <a:solidFill>
                  <a:schemeClr val="dk1"/>
                </a:solidFill>
                <a:latin typeface="Arial" panose="020B0604020202020204" pitchFamily="34" charset="0"/>
                <a:ea typeface="汉仪旗黑-55简" panose="00020600040101010101" charset="-122"/>
                <a:sym typeface="+mn-ea"/>
              </a:rPr>
              <a:t>                 </a:t>
            </a:r>
            <a:r>
              <a:rPr lang="zh-CN" altLang="en-US" sz="1400" dirty="0">
                <a:solidFill>
                  <a:schemeClr val="dk1"/>
                </a:solidFill>
                <a:latin typeface="Arial" panose="020B0604020202020204" pitchFamily="34" charset="0"/>
                <a:ea typeface="汉仪旗黑-55简" panose="00020600040101010101" charset="-122"/>
                <a:sym typeface="+mn-ea"/>
              </a:rPr>
              <a:t>一线岗位</a:t>
            </a:r>
            <a:r>
              <a:rPr lang="en-US" altLang="zh-CN" sz="1400" dirty="0">
                <a:solidFill>
                  <a:schemeClr val="dk1"/>
                </a:solidFill>
                <a:latin typeface="Arial" panose="020B0604020202020204" pitchFamily="34" charset="0"/>
                <a:ea typeface="汉仪旗黑-55简" panose="00020600040101010101" charset="-122"/>
                <a:sym typeface="+mn-ea"/>
              </a:rPr>
              <a:t>8</a:t>
            </a:r>
            <a:r>
              <a:rPr lang="zh-CN" altLang="en-US" sz="1400" dirty="0">
                <a:solidFill>
                  <a:schemeClr val="dk1"/>
                </a:solidFill>
                <a:latin typeface="Arial" panose="020B0604020202020204" pitchFamily="34" charset="0"/>
                <a:ea typeface="汉仪旗黑-55简" panose="00020600040101010101" charset="-122"/>
                <a:sym typeface="+mn-ea"/>
              </a:rPr>
              <a:t>小时制，月休</a:t>
            </a:r>
            <a:r>
              <a:rPr lang="en-US" altLang="zh-CN" sz="1400" dirty="0">
                <a:solidFill>
                  <a:schemeClr val="dk1"/>
                </a:solidFill>
                <a:latin typeface="Arial" panose="020B0604020202020204" pitchFamily="34" charset="0"/>
                <a:ea typeface="汉仪旗黑-55简" panose="00020600040101010101" charset="-122"/>
                <a:sym typeface="+mn-ea"/>
              </a:rPr>
              <a:t>2-3</a:t>
            </a:r>
            <a:r>
              <a:rPr lang="zh-CN" altLang="en-US" sz="1400" dirty="0">
                <a:solidFill>
                  <a:schemeClr val="dk1"/>
                </a:solidFill>
                <a:latin typeface="Arial" panose="020B0604020202020204" pitchFamily="34" charset="0"/>
                <a:ea typeface="汉仪旗黑-55简" panose="00020600040101010101" charset="-122"/>
                <a:sym typeface="+mn-ea"/>
              </a:rPr>
              <a:t>天</a:t>
            </a:r>
            <a:endParaRPr lang="en-US" altLang="zh-CN" sz="1400" dirty="0">
              <a:solidFill>
                <a:schemeClr val="dk1"/>
              </a:solidFill>
              <a:latin typeface="Arial" panose="020B0604020202020204" pitchFamily="34" charset="0"/>
              <a:ea typeface="汉仪旗黑-55简" panose="00020600040101010101" charset="-122"/>
            </a:endParaRPr>
          </a:p>
          <a:p>
            <a:pPr indent="0"/>
            <a:r>
              <a:rPr lang="zh-CN" sz="1400" b="1" dirty="0">
                <a:solidFill>
                  <a:schemeClr val="dk1"/>
                </a:solidFill>
                <a:latin typeface="Arial" panose="020B0604020202020204" pitchFamily="34" charset="0"/>
                <a:ea typeface="汉仪旗黑-55简" panose="00020600040101010101" charset="-122"/>
              </a:rPr>
              <a:t>招聘要求：</a:t>
            </a:r>
            <a:r>
              <a:rPr lang="zh-CN" altLang="en-US" sz="1400">
                <a:solidFill>
                  <a:schemeClr val="dk1"/>
                </a:solidFill>
                <a:effectLst/>
                <a:latin typeface="Arial" panose="020B0604020202020204" pitchFamily="34" charset="0"/>
                <a:ea typeface="汉仪旗黑-55简" panose="00020600040101010101" charset="-122"/>
                <a:sym typeface="+mn-ea"/>
              </a:rPr>
              <a:t>机械、机电一体化、材料、高分子、化学、英语、市场营销等相关专业</a:t>
            </a:r>
            <a:r>
              <a:rPr lang="zh-CN" sz="1400" dirty="0">
                <a:solidFill>
                  <a:schemeClr val="dk1"/>
                </a:solidFill>
                <a:latin typeface="Arial" panose="020B0604020202020204" pitchFamily="34" charset="0"/>
                <a:ea typeface="汉仪旗黑-55简" panose="00020600040101010101" charset="-122"/>
                <a:sym typeface="+mn-ea"/>
              </a:rPr>
              <a:t>年轻富有朝气，热爱无纺布事业。</a:t>
            </a:r>
            <a:endParaRPr lang="en-US" sz="1400" dirty="0">
              <a:solidFill>
                <a:schemeClr val="dk1"/>
              </a:solidFill>
              <a:latin typeface="Arial" panose="020B0604020202020204" pitchFamily="34" charset="0"/>
              <a:ea typeface="汉仪旗黑-55简" panose="00020600040101010101" charset="-122"/>
            </a:endParaRPr>
          </a:p>
          <a:p>
            <a:pPr indent="0"/>
            <a:r>
              <a:rPr lang="zh-CN" sz="1400" b="1" dirty="0">
                <a:solidFill>
                  <a:schemeClr val="dk1"/>
                </a:solidFill>
                <a:latin typeface="Arial" panose="020B0604020202020204" pitchFamily="34" charset="0"/>
                <a:ea typeface="汉仪旗黑-55简" panose="00020600040101010101" charset="-122"/>
              </a:rPr>
              <a:t>福利待遇：</a:t>
            </a:r>
            <a:endParaRPr lang="zh-CN" sz="1400" b="0" dirty="0">
              <a:solidFill>
                <a:schemeClr val="dk1"/>
              </a:solidFill>
              <a:latin typeface="Arial" panose="020B0604020202020204" pitchFamily="34" charset="0"/>
              <a:ea typeface="汉仪旗黑-55简" panose="00020600040101010101" charset="-122"/>
            </a:endParaRPr>
          </a:p>
          <a:p>
            <a:pPr indent="0"/>
            <a:r>
              <a:rPr lang="zh-CN" sz="1400" b="0" dirty="0">
                <a:solidFill>
                  <a:srgbClr val="FF0000"/>
                </a:solidFill>
                <a:latin typeface="Arial" panose="020B0604020202020204" pitchFamily="34" charset="0"/>
                <a:ea typeface="汉仪旗黑-55简" panose="00020600040101010101" charset="-122"/>
              </a:rPr>
              <a:t>★公司福利</a:t>
            </a:r>
            <a:r>
              <a:rPr lang="zh-CN" sz="1400" b="1"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五险一金</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满勤奖</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工龄奖</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夜宵补助</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高温补贴</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加班费</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产量奖</a:t>
            </a:r>
            <a:endParaRPr lang="zh-CN" sz="1400" b="0" dirty="0">
              <a:solidFill>
                <a:srgbClr val="FF0000"/>
              </a:solidFill>
              <a:latin typeface="Arial" panose="020B0604020202020204" pitchFamily="34" charset="0"/>
              <a:ea typeface="汉仪旗黑-55简" panose="00020600040101010101" charset="-122"/>
            </a:endParaRPr>
          </a:p>
          <a:p>
            <a:pPr indent="0"/>
            <a:r>
              <a:rPr lang="zh-CN" sz="1400" b="0" dirty="0">
                <a:solidFill>
                  <a:srgbClr val="FF0000"/>
                </a:solidFill>
                <a:latin typeface="Arial" panose="020B0604020202020204" pitchFamily="34" charset="0"/>
                <a:ea typeface="汉仪旗黑-55简" panose="00020600040101010101" charset="-122"/>
              </a:rPr>
              <a:t>★政府福利：本科生安居补助</a:t>
            </a:r>
            <a:r>
              <a:rPr lang="en-US" sz="1400" b="0" dirty="0">
                <a:solidFill>
                  <a:srgbClr val="FF0000"/>
                </a:solidFill>
                <a:latin typeface="Arial" panose="020B0604020202020204" pitchFamily="34" charset="0"/>
                <a:ea typeface="汉仪旗黑-55简" panose="00020600040101010101" charset="-122"/>
              </a:rPr>
              <a:t>600</a:t>
            </a:r>
            <a:r>
              <a:rPr lang="zh-CN" sz="1400" b="0" dirty="0">
                <a:solidFill>
                  <a:srgbClr val="FF0000"/>
                </a:solidFill>
                <a:latin typeface="Arial" panose="020B0604020202020204" pitchFamily="34" charset="0"/>
                <a:ea typeface="汉仪旗黑-55简" panose="00020600040101010101" charset="-122"/>
              </a:rPr>
              <a:t>元</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月，硕士研究生安居补助</a:t>
            </a:r>
            <a:r>
              <a:rPr lang="en-US" sz="1400" b="0" dirty="0">
                <a:solidFill>
                  <a:srgbClr val="FF0000"/>
                </a:solidFill>
                <a:latin typeface="Arial" panose="020B0604020202020204" pitchFamily="34" charset="0"/>
                <a:ea typeface="汉仪旗黑-55简" panose="00020600040101010101" charset="-122"/>
              </a:rPr>
              <a:t>800</a:t>
            </a:r>
            <a:r>
              <a:rPr lang="zh-CN" sz="1400" b="0" dirty="0">
                <a:solidFill>
                  <a:srgbClr val="FF0000"/>
                </a:solidFill>
                <a:latin typeface="Arial" panose="020B0604020202020204" pitchFamily="34" charset="0"/>
                <a:ea typeface="汉仪旗黑-55简" panose="00020600040101010101" charset="-122"/>
              </a:rPr>
              <a:t>元</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月，</a:t>
            </a:r>
            <a:endParaRPr lang="en-US" sz="1400" b="0" dirty="0">
              <a:solidFill>
                <a:srgbClr val="FF0000"/>
              </a:solidFill>
              <a:latin typeface="Arial" panose="020B0604020202020204" pitchFamily="34" charset="0"/>
              <a:ea typeface="汉仪旗黑-55简" panose="00020600040101010101" charset="-122"/>
              <a:cs typeface="Times New Roman" panose="02020603050405020304" pitchFamily="18" charset="0"/>
            </a:endParaRPr>
          </a:p>
          <a:p>
            <a:pPr indent="0"/>
            <a:r>
              <a:rPr lang="en-US" sz="1400" b="0" dirty="0">
                <a:solidFill>
                  <a:srgbClr val="FF0000"/>
                </a:solidFill>
                <a:latin typeface="Arial" panose="020B0604020202020204" pitchFamily="34" charset="0"/>
                <a:ea typeface="汉仪旗黑-55简" panose="00020600040101010101" charset="-122"/>
                <a:cs typeface="Times New Roman" panose="02020603050405020304" pitchFamily="18" charset="0"/>
              </a:rPr>
              <a:t>            </a:t>
            </a:r>
            <a:r>
              <a:rPr lang="zh-CN" sz="1400" b="0" dirty="0">
                <a:solidFill>
                  <a:srgbClr val="FF0000"/>
                </a:solidFill>
                <a:latin typeface="Arial" panose="020B0604020202020204" pitchFamily="34" charset="0"/>
                <a:ea typeface="汉仪旗黑-55简" panose="00020600040101010101" charset="-122"/>
              </a:rPr>
              <a:t>泉州市优秀人才（津贴</a:t>
            </a:r>
            <a:r>
              <a:rPr lang="en-US" sz="1400" b="0" dirty="0">
                <a:solidFill>
                  <a:srgbClr val="FF0000"/>
                </a:solidFill>
                <a:latin typeface="Arial" panose="020B0604020202020204" pitchFamily="34" charset="0"/>
                <a:ea typeface="汉仪旗黑-55简" panose="00020600040101010101" charset="-122"/>
                <a:cs typeface="Times New Roman" panose="02020603050405020304" pitchFamily="18" charset="0"/>
              </a:rPr>
              <a:t> </a:t>
            </a:r>
            <a:r>
              <a:rPr lang="en-US" sz="1400" b="0" dirty="0">
                <a:solidFill>
                  <a:srgbClr val="FF0000"/>
                </a:solidFill>
                <a:latin typeface="Arial" panose="020B0604020202020204" pitchFamily="34" charset="0"/>
                <a:ea typeface="汉仪旗黑-55简" panose="00020600040101010101" charset="-122"/>
              </a:rPr>
              <a:t>500-1000</a:t>
            </a:r>
            <a:r>
              <a:rPr lang="zh-CN" sz="1400" b="0" dirty="0">
                <a:solidFill>
                  <a:srgbClr val="FF0000"/>
                </a:solidFill>
                <a:latin typeface="Arial" panose="020B0604020202020204" pitchFamily="34" charset="0"/>
                <a:ea typeface="汉仪旗黑-55简" panose="00020600040101010101" charset="-122"/>
              </a:rPr>
              <a:t>元</a:t>
            </a:r>
            <a:r>
              <a:rPr lang="en-US" sz="1400" b="0" dirty="0">
                <a:solidFill>
                  <a:srgbClr val="FF0000"/>
                </a:solidFill>
                <a:latin typeface="Arial" panose="020B0604020202020204" pitchFamily="34" charset="0"/>
                <a:ea typeface="汉仪旗黑-55简" panose="00020600040101010101" charset="-122"/>
              </a:rPr>
              <a:t>/</a:t>
            </a:r>
            <a:r>
              <a:rPr lang="zh-CN" sz="1400" b="0" dirty="0">
                <a:solidFill>
                  <a:srgbClr val="FF0000"/>
                </a:solidFill>
                <a:latin typeface="Arial" panose="020B0604020202020204" pitchFamily="34" charset="0"/>
                <a:ea typeface="汉仪旗黑-55简" panose="00020600040101010101" charset="-122"/>
              </a:rPr>
              <a:t>月，购房补贴</a:t>
            </a:r>
            <a:r>
              <a:rPr lang="en-US" sz="1400" b="0" dirty="0">
                <a:solidFill>
                  <a:srgbClr val="FF0000"/>
                </a:solidFill>
                <a:latin typeface="Arial" panose="020B0604020202020204" pitchFamily="34" charset="0"/>
                <a:ea typeface="汉仪旗黑-55简" panose="00020600040101010101" charset="-122"/>
              </a:rPr>
              <a:t>3-5</a:t>
            </a:r>
            <a:r>
              <a:rPr lang="zh-CN" sz="1400" b="0" dirty="0">
                <a:solidFill>
                  <a:srgbClr val="FF0000"/>
                </a:solidFill>
                <a:latin typeface="Arial" panose="020B0604020202020204" pitchFamily="34" charset="0"/>
                <a:ea typeface="汉仪旗黑-55简" panose="00020600040101010101" charset="-122"/>
              </a:rPr>
              <a:t>万元）。</a:t>
            </a:r>
            <a:endParaRPr lang="zh-CN" sz="1400" b="0" dirty="0">
              <a:solidFill>
                <a:srgbClr val="FF0000"/>
              </a:solidFill>
              <a:latin typeface="Arial" panose="020B0604020202020204" pitchFamily="34" charset="0"/>
              <a:ea typeface="汉仪旗黑-55简" panose="00020600040101010101" charset="-122"/>
            </a:endParaRPr>
          </a:p>
          <a:p>
            <a:pPr indent="0"/>
            <a:r>
              <a:rPr lang="zh-CN" sz="1400" b="0" dirty="0">
                <a:solidFill>
                  <a:srgbClr val="FF0000"/>
                </a:solidFill>
                <a:latin typeface="Arial" panose="020B0604020202020204" pitchFamily="34" charset="0"/>
                <a:ea typeface="汉仪旗黑-55简" panose="00020600040101010101" charset="-122"/>
              </a:rPr>
              <a:t>★住宿条件：免费提供宿舍：宿舍配备空调、免费公共</a:t>
            </a:r>
            <a:r>
              <a:rPr lang="en-US" sz="1400" b="0" dirty="0">
                <a:solidFill>
                  <a:srgbClr val="FF0000"/>
                </a:solidFill>
                <a:latin typeface="Arial" panose="020B0604020202020204" pitchFamily="34" charset="0"/>
                <a:ea typeface="汉仪旗黑-55简" panose="00020600040101010101" charset="-122"/>
              </a:rPr>
              <a:t>WIFI</a:t>
            </a:r>
            <a:r>
              <a:rPr lang="zh-CN" sz="1400" b="0" dirty="0">
                <a:solidFill>
                  <a:srgbClr val="FF0000"/>
                </a:solidFill>
                <a:latin typeface="Arial" panose="020B0604020202020204" pitchFamily="34" charset="0"/>
                <a:ea typeface="汉仪旗黑-55简" panose="00020600040101010101" charset="-122"/>
              </a:rPr>
              <a:t>、</a:t>
            </a:r>
            <a:r>
              <a:rPr lang="en-US" sz="1400" b="0" dirty="0">
                <a:solidFill>
                  <a:srgbClr val="FF0000"/>
                </a:solidFill>
                <a:latin typeface="Arial" panose="020B0604020202020204" pitchFamily="34" charset="0"/>
                <a:ea typeface="汉仪旗黑-55简" panose="00020600040101010101" charset="-122"/>
              </a:rPr>
              <a:t>24</a:t>
            </a:r>
            <a:r>
              <a:rPr lang="zh-CN" sz="1400" b="0" dirty="0">
                <a:solidFill>
                  <a:srgbClr val="FF0000"/>
                </a:solidFill>
                <a:latin typeface="Arial" panose="020B0604020202020204" pitchFamily="34" charset="0"/>
                <a:ea typeface="汉仪旗黑-55简" panose="00020600040101010101" charset="-122"/>
              </a:rPr>
              <a:t>小时热水、独立卫生间等。</a:t>
            </a:r>
            <a:endParaRPr lang="zh-CN" sz="1400" b="0" dirty="0">
              <a:solidFill>
                <a:srgbClr val="FF0000"/>
              </a:solidFill>
              <a:latin typeface="Arial" panose="020B0604020202020204" pitchFamily="34" charset="0"/>
              <a:ea typeface="汉仪旗黑-55简" panose="00020600040101010101" charset="-122"/>
            </a:endParaRPr>
          </a:p>
          <a:p>
            <a:pPr indent="0"/>
            <a:r>
              <a:rPr lang="zh-CN" sz="1400" b="0" dirty="0">
                <a:solidFill>
                  <a:srgbClr val="FF0000"/>
                </a:solidFill>
                <a:latin typeface="Arial" panose="020B0604020202020204" pitchFamily="34" charset="0"/>
                <a:ea typeface="汉仪旗黑-55简" panose="00020600040101010101" charset="-122"/>
              </a:rPr>
              <a:t>★伙食及餐费：公司设有员工食堂，一日三餐，每月只需扣伙食费</a:t>
            </a:r>
            <a:r>
              <a:rPr lang="en-US" sz="1400" b="0" dirty="0">
                <a:solidFill>
                  <a:srgbClr val="FF0000"/>
                </a:solidFill>
                <a:latin typeface="Arial" panose="020B0604020202020204" pitchFamily="34" charset="0"/>
                <a:ea typeface="汉仪旗黑-55简" panose="00020600040101010101" charset="-122"/>
              </a:rPr>
              <a:t>180</a:t>
            </a:r>
            <a:r>
              <a:rPr lang="zh-CN" sz="1400" b="0" dirty="0">
                <a:solidFill>
                  <a:srgbClr val="FF0000"/>
                </a:solidFill>
                <a:latin typeface="Arial" panose="020B0604020202020204" pitchFamily="34" charset="0"/>
                <a:ea typeface="汉仪旗黑-55简" panose="00020600040101010101" charset="-122"/>
              </a:rPr>
              <a:t>元，其他将由公司补贴。</a:t>
            </a:r>
            <a:endParaRPr lang="en-US" altLang="zh-CN" sz="1400" b="0" dirty="0">
              <a:solidFill>
                <a:srgbClr val="FF0000"/>
              </a:solidFill>
              <a:latin typeface="Arial" panose="020B0604020202020204" pitchFamily="34" charset="0"/>
              <a:ea typeface="汉仪旗黑-55简" panose="00020600040101010101" charset="-122"/>
            </a:endParaRPr>
          </a:p>
          <a:p>
            <a:pPr indent="0"/>
            <a:endParaRPr lang="en-US" altLang="zh-CN" sz="1200" dirty="0">
              <a:solidFill>
                <a:schemeClr val="dk1"/>
              </a:solidFill>
              <a:latin typeface="Arial" panose="020B0604020202020204" pitchFamily="34" charset="0"/>
              <a:ea typeface="汉仪旗黑-55简" panose="00020600040101010101" charset="-122"/>
            </a:endParaRPr>
          </a:p>
          <a:p>
            <a:pPr indent="0"/>
            <a:r>
              <a:rPr lang="zh-CN" sz="1200" b="0" dirty="0">
                <a:solidFill>
                  <a:schemeClr val="dk1"/>
                </a:solidFill>
                <a:latin typeface="Arial" panose="020B0604020202020204" pitchFamily="34" charset="0"/>
                <a:ea typeface="汉仪旗黑-55简" panose="00020600040101010101" charset="-122"/>
              </a:rPr>
              <a:t>                                                     </a:t>
            </a:r>
            <a:endParaRPr lang="zh-CN" altLang="en-US" sz="1200" b="0" dirty="0">
              <a:solidFill>
                <a:schemeClr val="dk1"/>
              </a:solidFill>
              <a:latin typeface="Arial" panose="020B0604020202020204" pitchFamily="34" charset="0"/>
              <a:ea typeface="汉仪旗黑-55简" panose="00020600040101010101" charset="-122"/>
            </a:endParaRPr>
          </a:p>
        </p:txBody>
      </p:sp>
      <p:graphicFrame>
        <p:nvGraphicFramePr>
          <p:cNvPr id="3" name="表格 2"/>
          <p:cNvGraphicFramePr>
            <a:graphicFrameLocks noGrp="1"/>
          </p:cNvGraphicFramePr>
          <p:nvPr>
            <p:custDataLst>
              <p:tags r:id="rId7"/>
            </p:custDataLst>
          </p:nvPr>
        </p:nvGraphicFramePr>
        <p:xfrm>
          <a:off x="351155" y="5296535"/>
          <a:ext cx="5733415" cy="1379855"/>
        </p:xfrm>
        <a:graphic>
          <a:graphicData uri="http://schemas.openxmlformats.org/drawingml/2006/table">
            <a:tbl>
              <a:tblPr/>
              <a:tblGrid>
                <a:gridCol w="1950085"/>
                <a:gridCol w="3783330"/>
              </a:tblGrid>
              <a:tr h="724535">
                <a:tc>
                  <a:txBody>
                    <a:bodyPr/>
                    <a:lstStyle/>
                    <a:p>
                      <a:pPr algn="ctr" fontAlgn="ctr"/>
                      <a:r>
                        <a:rPr lang="zh-CN" altLang="en-US" sz="1400" b="0" i="0" u="none" strike="noStrike" dirty="0">
                          <a:solidFill>
                            <a:srgbClr val="000000"/>
                          </a:solidFill>
                          <a:effectLst/>
                          <a:latin typeface="Arial" panose="020B0604020202020204" pitchFamily="34" charset="0"/>
                          <a:ea typeface="汉仪旗黑-55简" panose="00020600040101010101" charset="-122"/>
                        </a:rPr>
                        <a:t>学历</a:t>
                      </a:r>
                      <a:endParaRPr lang="zh-CN" altLang="en-US" sz="1400" b="0" i="0" u="none" strike="noStrike" dirty="0">
                        <a:solidFill>
                          <a:srgbClr val="000000"/>
                        </a:solidFill>
                        <a:effectLst/>
                        <a:latin typeface="Arial" panose="020B0604020202020204" pitchFamily="34" charset="0"/>
                        <a:ea typeface="汉仪旗黑-55简" panose="00020600040101010101" charset="-122"/>
                      </a:endParaRPr>
                    </a:p>
                  </a:txBody>
                  <a:tcPr marL="5337" marR="5337" marT="53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CN" altLang="en-US" sz="1400" b="0" i="0" u="none" strike="noStrike" dirty="0">
                          <a:solidFill>
                            <a:srgbClr val="000000"/>
                          </a:solidFill>
                          <a:effectLst/>
                          <a:latin typeface="Arial" panose="020B0604020202020204" pitchFamily="34" charset="0"/>
                          <a:ea typeface="汉仪旗黑-55简" panose="00020600040101010101" charset="-122"/>
                        </a:rPr>
                        <a:t>基本工资</a:t>
                      </a:r>
                      <a:endParaRPr lang="zh-CN" altLang="en-US" sz="1400" b="0" i="0" u="none" strike="noStrike" dirty="0">
                        <a:solidFill>
                          <a:srgbClr val="000000"/>
                        </a:solidFill>
                        <a:effectLst/>
                        <a:latin typeface="Arial" panose="020B0604020202020204" pitchFamily="34" charset="0"/>
                        <a:ea typeface="汉仪旗黑-55简" panose="00020600040101010101" charset="-122"/>
                      </a:endParaRPr>
                    </a:p>
                  </a:txBody>
                  <a:tcPr marL="5337" marR="5337" marT="53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440">
                <a:tc>
                  <a:txBody>
                    <a:bodyPr/>
                    <a:lstStyle/>
                    <a:p>
                      <a:pPr algn="ctr" fontAlgn="ctr"/>
                      <a:r>
                        <a:rPr lang="zh-CN" altLang="en-US" sz="1400" b="0" i="0" u="none" strike="noStrike">
                          <a:solidFill>
                            <a:srgbClr val="000000"/>
                          </a:solidFill>
                          <a:effectLst/>
                          <a:latin typeface="Arial" panose="020B0604020202020204" pitchFamily="34" charset="0"/>
                          <a:ea typeface="汉仪旗黑-55简" panose="00020600040101010101" charset="-122"/>
                        </a:rPr>
                        <a:t>大专实习</a:t>
                      </a:r>
                      <a:endParaRPr lang="zh-CN" altLang="en-US" sz="1400" b="0" i="0" u="none" strike="noStrike">
                        <a:solidFill>
                          <a:srgbClr val="000000"/>
                        </a:solidFill>
                        <a:effectLst/>
                        <a:latin typeface="Arial" panose="020B0604020202020204" pitchFamily="34" charset="0"/>
                        <a:ea typeface="汉仪旗黑-55简" panose="00020600040101010101" charset="-122"/>
                      </a:endParaRPr>
                    </a:p>
                  </a:txBody>
                  <a:tcPr marL="5337" marR="5337" marT="53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a:solidFill>
                            <a:srgbClr val="000000"/>
                          </a:solidFill>
                          <a:effectLst/>
                          <a:latin typeface="Arial" panose="020B0604020202020204" pitchFamily="34" charset="0"/>
                          <a:ea typeface="汉仪旗黑-55简" panose="00020600040101010101" charset="-122"/>
                          <a:sym typeface="+mn-ea"/>
                        </a:rPr>
                        <a:t>3600</a:t>
                      </a:r>
                      <a:r>
                        <a:rPr lang="zh-CN" altLang="en-US" sz="1200" b="0">
                          <a:solidFill>
                            <a:srgbClr val="000000"/>
                          </a:solidFill>
                          <a:effectLst/>
                          <a:latin typeface="Arial" panose="020B0604020202020204" pitchFamily="34" charset="0"/>
                          <a:ea typeface="汉仪旗黑-55简" panose="00020600040101010101" charset="-122"/>
                          <a:sym typeface="+mn-ea"/>
                        </a:rPr>
                        <a:t>轮班</a:t>
                      </a:r>
                      <a:r>
                        <a:rPr lang="en-US" altLang="zh-CN" sz="1200" b="0">
                          <a:solidFill>
                            <a:srgbClr val="000000"/>
                          </a:solidFill>
                          <a:effectLst/>
                          <a:latin typeface="Arial" panose="020B0604020202020204" pitchFamily="34" charset="0"/>
                          <a:ea typeface="汉仪旗黑-55简" panose="00020600040101010101" charset="-122"/>
                          <a:sym typeface="+mn-ea"/>
                        </a:rPr>
                        <a:t>4200</a:t>
                      </a:r>
                      <a:endParaRPr lang="en-US" altLang="zh-CN" sz="1200" b="0" i="0" u="none" strike="noStrike" dirty="0">
                        <a:solidFill>
                          <a:srgbClr val="000000"/>
                        </a:solidFill>
                        <a:effectLst/>
                        <a:latin typeface="Arial" panose="020B0604020202020204" pitchFamily="34" charset="0"/>
                        <a:ea typeface="汉仪旗黑-55简" panose="00020600040101010101" charset="-122"/>
                        <a:sym typeface="+mn-ea"/>
                      </a:endParaRPr>
                    </a:p>
                  </a:txBody>
                  <a:tcPr marL="5337" marR="5337" marT="53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440">
                <a:tc>
                  <a:txBody>
                    <a:bodyPr/>
                    <a:lstStyle/>
                    <a:p>
                      <a:pPr algn="ctr" fontAlgn="ctr"/>
                      <a:r>
                        <a:rPr lang="zh-CN" altLang="en-US" sz="1400">
                          <a:solidFill>
                            <a:srgbClr val="000000"/>
                          </a:solidFill>
                          <a:effectLst/>
                          <a:latin typeface="Arial" panose="020B0604020202020204" pitchFamily="34" charset="0"/>
                          <a:ea typeface="汉仪旗黑-55简" panose="00020600040101010101" charset="-122"/>
                          <a:sym typeface="+mn-ea"/>
                        </a:rPr>
                        <a:t>大专毕业生</a:t>
                      </a:r>
                      <a:endParaRPr lang="zh-CN" altLang="en-US" sz="1400" b="0" i="0" u="none" strike="noStrike" dirty="0">
                        <a:solidFill>
                          <a:srgbClr val="000000"/>
                        </a:solidFill>
                        <a:effectLst/>
                        <a:latin typeface="Arial" panose="020B0604020202020204" pitchFamily="34" charset="0"/>
                        <a:ea typeface="汉仪旗黑-55简" panose="00020600040101010101" charset="-122"/>
                      </a:endParaRPr>
                    </a:p>
                  </a:txBody>
                  <a:tcPr marL="5337" marR="5337" marT="53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CN" sz="1200" b="0" i="0" u="none" strike="noStrike">
                          <a:solidFill>
                            <a:srgbClr val="000000"/>
                          </a:solidFill>
                          <a:effectLst/>
                          <a:latin typeface="Arial" panose="020B0604020202020204" pitchFamily="34" charset="0"/>
                          <a:ea typeface="汉仪旗黑-55简" panose="00020600040101010101" charset="-122"/>
                        </a:rPr>
                        <a:t>4100</a:t>
                      </a:r>
                      <a:r>
                        <a:rPr lang="zh-CN" altLang="en-US" sz="1200" b="0" i="0" u="none" strike="noStrike">
                          <a:solidFill>
                            <a:srgbClr val="000000"/>
                          </a:solidFill>
                          <a:effectLst/>
                          <a:latin typeface="Arial" panose="020B0604020202020204" pitchFamily="34" charset="0"/>
                          <a:ea typeface="汉仪旗黑-55简" panose="00020600040101010101" charset="-122"/>
                        </a:rPr>
                        <a:t>轮班</a:t>
                      </a:r>
                      <a:r>
                        <a:rPr lang="en-US" altLang="zh-CN" sz="1200" b="0" i="0" u="none" strike="noStrike">
                          <a:solidFill>
                            <a:srgbClr val="000000"/>
                          </a:solidFill>
                          <a:effectLst/>
                          <a:latin typeface="Arial" panose="020B0604020202020204" pitchFamily="34" charset="0"/>
                          <a:ea typeface="汉仪旗黑-55简" panose="00020600040101010101" charset="-122"/>
                        </a:rPr>
                        <a:t>5000</a:t>
                      </a:r>
                      <a:endParaRPr lang="en-US" altLang="zh-CN" sz="1200" b="0" i="0" u="none" strike="noStrike">
                        <a:solidFill>
                          <a:srgbClr val="000000"/>
                        </a:solidFill>
                        <a:effectLst/>
                        <a:latin typeface="Arial" panose="020B0604020202020204" pitchFamily="34" charset="0"/>
                        <a:ea typeface="汉仪旗黑-55简" panose="00020600040101010101" charset="-122"/>
                      </a:endParaRPr>
                    </a:p>
                  </a:txBody>
                  <a:tcPr marL="5337" marR="5337" marT="53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440">
                <a:tc gridSpan="2">
                  <a:txBody>
                    <a:bodyPr/>
                    <a:lstStyle/>
                    <a:p>
                      <a:pPr algn="l" fontAlgn="ctr"/>
                      <a:r>
                        <a:rPr lang="zh-CN" altLang="en-US" sz="1400" b="0" i="0" u="none" strike="noStrike">
                          <a:solidFill>
                            <a:srgbClr val="000000"/>
                          </a:solidFill>
                          <a:effectLst/>
                          <a:latin typeface="Arial" panose="020B0604020202020204" pitchFamily="34" charset="0"/>
                          <a:ea typeface="汉仪旗黑-55简" panose="00020600040101010101" charset="-122"/>
                        </a:rPr>
                        <a:t>  </a:t>
                      </a:r>
                      <a:r>
                        <a:rPr lang="en-US" altLang="zh-CN" sz="1400" b="0" i="0" u="none" strike="noStrike">
                          <a:solidFill>
                            <a:srgbClr val="000000"/>
                          </a:solidFill>
                          <a:effectLst/>
                          <a:latin typeface="Arial" panose="020B0604020202020204" pitchFamily="34" charset="0"/>
                          <a:ea typeface="汉仪旗黑-55简" panose="00020600040101010101" charset="-122"/>
                        </a:rPr>
                        <a:t>1</a:t>
                      </a:r>
                      <a:r>
                        <a:rPr lang="zh-CN" altLang="en-US" sz="1400" b="0" i="0" u="none" strike="noStrike">
                          <a:solidFill>
                            <a:srgbClr val="000000"/>
                          </a:solidFill>
                          <a:effectLst/>
                          <a:latin typeface="Arial" panose="020B0604020202020204" pitchFamily="34" charset="0"/>
                          <a:ea typeface="汉仪旗黑-55简" panose="00020600040101010101" charset="-122"/>
                        </a:rPr>
                        <a:t>、其它福利及奖金额外计算。</a:t>
                      </a:r>
                      <a:endParaRPr lang="zh-CN" altLang="en-US" sz="1400" b="0" i="0" u="none" strike="noStrike">
                        <a:solidFill>
                          <a:srgbClr val="000000"/>
                        </a:solidFill>
                        <a:effectLst/>
                        <a:latin typeface="Arial" panose="020B0604020202020204" pitchFamily="34" charset="0"/>
                        <a:ea typeface="汉仪旗黑-55简" panose="00020600040101010101" charset="-122"/>
                      </a:endParaRPr>
                    </a:p>
                  </a:txBody>
                  <a:tcPr marL="5337" marR="5337" marT="53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32383" y="604004"/>
            <a:ext cx="1404620" cy="460375"/>
          </a:xfrm>
          <a:prstGeom prst="rect">
            <a:avLst/>
          </a:prstGeom>
        </p:spPr>
        <p:txBody>
          <a:bodyPr wrap="none">
            <a:spAutoFit/>
          </a:bodyPr>
          <a:lstStyle/>
          <a:p>
            <a:pPr algn="ctr">
              <a:spcAft>
                <a:spcPts val="0"/>
              </a:spcAft>
            </a:pPr>
            <a:r>
              <a:rPr lang="zh-CN" altLang="en-US" sz="2400" b="1" kern="100" dirty="0">
                <a:solidFill>
                  <a:schemeClr val="accent1">
                    <a:lumMod val="75000"/>
                  </a:schemeClr>
                </a:solidFill>
                <a:latin typeface="Arial" panose="020B0604020202020204" pitchFamily="34" charset="0"/>
                <a:ea typeface="汉仪旗黑-55简" panose="00020600040101010101" charset="-122"/>
                <a:cs typeface="Times New Roman" panose="02020603050405020304" pitchFamily="18" charset="0"/>
              </a:rPr>
              <a:t>公司风采</a:t>
            </a:r>
            <a:endParaRPr lang="zh-CN" altLang="en-US" sz="2400" b="1" kern="100" dirty="0">
              <a:solidFill>
                <a:schemeClr val="accent1">
                  <a:lumMod val="75000"/>
                </a:schemeClr>
              </a:solidFill>
              <a:latin typeface="Arial" panose="020B0604020202020204" pitchFamily="34" charset="0"/>
              <a:ea typeface="汉仪旗黑-55简" panose="00020600040101010101" charset="-122"/>
              <a:cs typeface="Times New Roman" panose="02020603050405020304" pitchFamily="18" charset="0"/>
            </a:endParaRPr>
          </a:p>
        </p:txBody>
      </p:sp>
      <p:pic>
        <p:nvPicPr>
          <p:cNvPr id="8" name="图片 7" descr="建筑前的雪地上&#10;&#10;自动生成的说明"/>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43195" y="1076960"/>
            <a:ext cx="2160000" cy="162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图片 9" descr="许多人在排队&#10;&#10;自动生成的说明"/>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6225" y="1113542"/>
            <a:ext cx="2160000" cy="14450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图片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195" y="3390295"/>
            <a:ext cx="2160000" cy="162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图片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74965" y="3366844"/>
            <a:ext cx="2160000" cy="162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 name="文本框 14"/>
          <p:cNvSpPr txBox="1"/>
          <p:nvPr>
            <p:custDataLst>
              <p:tags r:id="rId5"/>
            </p:custDataLst>
          </p:nvPr>
        </p:nvSpPr>
        <p:spPr>
          <a:xfrm>
            <a:off x="937145" y="2925195"/>
            <a:ext cx="1765800" cy="368300"/>
          </a:xfrm>
          <a:prstGeom prst="rect">
            <a:avLst/>
          </a:prstGeom>
          <a:noFill/>
        </p:spPr>
        <p:txBody>
          <a:bodyPr wrap="square" rtlCol="0">
            <a:spAutoFit/>
          </a:bodyPr>
          <a:lstStyle/>
          <a:p>
            <a:pPr algn="ctr"/>
            <a:r>
              <a:rPr lang="zh-CN" altLang="en-US" dirty="0">
                <a:solidFill>
                  <a:schemeClr val="dk1"/>
                </a:solidFill>
                <a:latin typeface="Arial" panose="020B0604020202020204" pitchFamily="34" charset="0"/>
                <a:ea typeface="汉仪旗黑-55简" panose="00020600040101010101" charset="-122"/>
              </a:rPr>
              <a:t>整洁的宿舍楼</a:t>
            </a:r>
            <a:endParaRPr lang="zh-CN" altLang="en-US" dirty="0">
              <a:solidFill>
                <a:schemeClr val="dk1"/>
              </a:solidFill>
              <a:latin typeface="Arial" panose="020B0604020202020204" pitchFamily="34" charset="0"/>
              <a:ea typeface="汉仪旗黑-55简" panose="00020600040101010101" charset="-122"/>
            </a:endParaRPr>
          </a:p>
        </p:txBody>
      </p:sp>
      <p:sp>
        <p:nvSpPr>
          <p:cNvPr id="16" name="文本框 15"/>
          <p:cNvSpPr txBox="1"/>
          <p:nvPr>
            <p:custDataLst>
              <p:tags r:id="rId6"/>
            </p:custDataLst>
          </p:nvPr>
        </p:nvSpPr>
        <p:spPr>
          <a:xfrm>
            <a:off x="3172325" y="2696994"/>
            <a:ext cx="1765800" cy="368300"/>
          </a:xfrm>
          <a:prstGeom prst="rect">
            <a:avLst/>
          </a:prstGeom>
          <a:noFill/>
        </p:spPr>
        <p:txBody>
          <a:bodyPr wrap="square" rtlCol="0">
            <a:spAutoFit/>
          </a:bodyPr>
          <a:lstStyle/>
          <a:p>
            <a:pPr algn="ctr"/>
            <a:r>
              <a:rPr lang="zh-CN" altLang="en-US" dirty="0">
                <a:solidFill>
                  <a:schemeClr val="dk1"/>
                </a:solidFill>
                <a:latin typeface="Arial" panose="020B0604020202020204" pitchFamily="34" charset="0"/>
                <a:ea typeface="汉仪旗黑-55简" panose="00020600040101010101" charset="-122"/>
              </a:rPr>
              <a:t>美味的餐厅</a:t>
            </a:r>
            <a:endParaRPr lang="zh-CN" altLang="en-US" dirty="0">
              <a:solidFill>
                <a:schemeClr val="dk1"/>
              </a:solidFill>
              <a:latin typeface="Arial" panose="020B0604020202020204" pitchFamily="34" charset="0"/>
              <a:ea typeface="汉仪旗黑-55简" panose="00020600040101010101" charset="-122"/>
            </a:endParaRPr>
          </a:p>
        </p:txBody>
      </p:sp>
      <p:sp>
        <p:nvSpPr>
          <p:cNvPr id="17" name="文本框 16"/>
          <p:cNvSpPr txBox="1"/>
          <p:nvPr>
            <p:custDataLst>
              <p:tags r:id="rId7"/>
            </p:custDataLst>
          </p:nvPr>
        </p:nvSpPr>
        <p:spPr>
          <a:xfrm>
            <a:off x="842645" y="5106603"/>
            <a:ext cx="1860300" cy="368300"/>
          </a:xfrm>
          <a:prstGeom prst="rect">
            <a:avLst/>
          </a:prstGeom>
          <a:noFill/>
        </p:spPr>
        <p:txBody>
          <a:bodyPr wrap="square" rtlCol="0">
            <a:spAutoFit/>
          </a:bodyPr>
          <a:lstStyle/>
          <a:p>
            <a:pPr algn="ctr"/>
            <a:r>
              <a:rPr lang="zh-CN" altLang="en-US" dirty="0">
                <a:solidFill>
                  <a:schemeClr val="dk1"/>
                </a:solidFill>
                <a:latin typeface="Arial" panose="020B0604020202020204" pitchFamily="34" charset="0"/>
                <a:ea typeface="汉仪旗黑-55简" panose="00020600040101010101" charset="-122"/>
              </a:rPr>
              <a:t>自动化的生产线</a:t>
            </a:r>
            <a:endParaRPr lang="zh-CN" altLang="en-US" dirty="0">
              <a:solidFill>
                <a:schemeClr val="dk1"/>
              </a:solidFill>
              <a:latin typeface="Arial" panose="020B0604020202020204" pitchFamily="34" charset="0"/>
              <a:ea typeface="汉仪旗黑-55简" panose="00020600040101010101" charset="-122"/>
            </a:endParaRPr>
          </a:p>
        </p:txBody>
      </p:sp>
      <p:sp>
        <p:nvSpPr>
          <p:cNvPr id="18" name="文本框 17"/>
          <p:cNvSpPr txBox="1"/>
          <p:nvPr>
            <p:custDataLst>
              <p:tags r:id="rId8"/>
            </p:custDataLst>
          </p:nvPr>
        </p:nvSpPr>
        <p:spPr>
          <a:xfrm>
            <a:off x="3172440" y="5132995"/>
            <a:ext cx="1860300" cy="368300"/>
          </a:xfrm>
          <a:prstGeom prst="rect">
            <a:avLst/>
          </a:prstGeom>
          <a:noFill/>
        </p:spPr>
        <p:txBody>
          <a:bodyPr wrap="square" rtlCol="0">
            <a:spAutoFit/>
          </a:bodyPr>
          <a:lstStyle/>
          <a:p>
            <a:pPr algn="ctr"/>
            <a:r>
              <a:rPr lang="zh-CN" altLang="en-US" dirty="0">
                <a:solidFill>
                  <a:schemeClr val="dk1"/>
                </a:solidFill>
                <a:latin typeface="Arial" panose="020B0604020202020204" pitchFamily="34" charset="0"/>
                <a:ea typeface="汉仪旗黑-55简" panose="00020600040101010101" charset="-122"/>
              </a:rPr>
              <a:t>员工活动中心</a:t>
            </a:r>
            <a:endParaRPr lang="zh-CN" altLang="en-US" dirty="0">
              <a:solidFill>
                <a:schemeClr val="dk1"/>
              </a:solidFill>
              <a:latin typeface="Arial" panose="020B0604020202020204" pitchFamily="34" charset="0"/>
              <a:ea typeface="汉仪旗黑-55简" panose="00020600040101010101" charset="-122"/>
            </a:endParaRPr>
          </a:p>
        </p:txBody>
      </p:sp>
      <p:pic>
        <p:nvPicPr>
          <p:cNvPr id="24" name="图片 23" descr="C:\Users\Administrator\Desktop\招聘简章\a32a98a629deadeff72753e71d7cd65.pnga32a98a629deadeff72753e71d7cd65"/>
          <p:cNvPicPr/>
          <p:nvPr/>
        </p:nvPicPr>
        <p:blipFill>
          <a:blip r:embed="rId9"/>
          <a:srcRect/>
          <a:stretch>
            <a:fillRect/>
          </a:stretch>
        </p:blipFill>
        <p:spPr bwMode="auto">
          <a:xfrm>
            <a:off x="5258676" y="8076257"/>
            <a:ext cx="1114425" cy="1122680"/>
          </a:xfrm>
          <a:prstGeom prst="rect">
            <a:avLst/>
          </a:prstGeom>
          <a:noFill/>
          <a:ln w="9525">
            <a:noFill/>
            <a:miter lim="800000"/>
            <a:headEnd/>
            <a:tailEnd/>
          </a:ln>
        </p:spPr>
      </p:pic>
      <p:sp>
        <p:nvSpPr>
          <p:cNvPr id="23" name="矩形 22"/>
          <p:cNvSpPr/>
          <p:nvPr>
            <p:custDataLst>
              <p:tags r:id="rId10"/>
            </p:custDataLst>
          </p:nvPr>
        </p:nvSpPr>
        <p:spPr>
          <a:xfrm>
            <a:off x="466802" y="8076257"/>
            <a:ext cx="4906010" cy="1137285"/>
          </a:xfrm>
          <a:prstGeom prst="rect">
            <a:avLst/>
          </a:prstGeom>
        </p:spPr>
        <p:txBody>
          <a:bodyPr wrap="square">
            <a:spAutoFit/>
          </a:bodyPr>
          <a:lstStyle/>
          <a:p>
            <a:pPr algn="just">
              <a:lnSpc>
                <a:spcPts val="2000"/>
              </a:lnSpc>
              <a:spcAft>
                <a:spcPts val="0"/>
              </a:spcAft>
            </a:pPr>
            <a:r>
              <a:rPr lang="zh-CN" altLang="en-US" sz="2400"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招聘</a:t>
            </a:r>
            <a:r>
              <a:rPr lang="zh-CN" altLang="zh-CN" sz="2400"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联系方式：</a:t>
            </a:r>
            <a:endParaRPr lang="zh-CN" altLang="zh-CN" sz="2400"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endParaRPr>
          </a:p>
          <a:p>
            <a:pPr algn="just">
              <a:lnSpc>
                <a:spcPts val="2000"/>
              </a:lnSpc>
              <a:spcAft>
                <a:spcPts val="0"/>
              </a:spcAft>
            </a:pPr>
            <a:r>
              <a:rPr lang="zh-CN"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联系地址：晋江市永和镇第一工业区</a:t>
            </a:r>
            <a:endParaRPr lang="zh-CN"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endParaRPr>
          </a:p>
          <a:p>
            <a:pPr algn="just">
              <a:lnSpc>
                <a:spcPts val="2000"/>
              </a:lnSpc>
              <a:spcAft>
                <a:spcPts val="0"/>
              </a:spcAft>
            </a:pPr>
            <a:r>
              <a:rPr lang="zh-CN"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联 系 人：</a:t>
            </a:r>
            <a:r>
              <a:rPr lang="en-US"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 </a:t>
            </a:r>
            <a:r>
              <a:rPr lang="zh-CN" altLang="en-US">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星球漫游计划" panose="02010600040101010101" charset="-122"/>
                <a:sym typeface="+mn-ea"/>
              </a:rPr>
              <a:t>王小姐</a:t>
            </a:r>
            <a:r>
              <a:rPr lang="zh-CN"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 </a:t>
            </a:r>
            <a:r>
              <a:rPr lang="zh-CN" altLang="en-US">
                <a:solidFill>
                  <a:schemeClr val="dk1"/>
                </a:solidFill>
                <a:latin typeface="Arial" panose="020B0604020202020204" pitchFamily="34" charset="0"/>
                <a:ea typeface="星球漫游计划" panose="02010600040101010101" charset="-122"/>
                <a:cs typeface="星球漫游计划" panose="02010600040101010101" charset="-122"/>
                <a:sym typeface="+mn-ea"/>
              </a:rPr>
              <a:t>15396517103</a:t>
            </a:r>
            <a:r>
              <a:rPr lang="zh-CN" altLang="en-US">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星球漫游计划" panose="02010600040101010101" charset="-122"/>
                <a:sym typeface="+mn-ea"/>
              </a:rPr>
              <a:t>  微信同号</a:t>
            </a:r>
            <a:endParaRPr lang="zh-CN"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endParaRPr>
          </a:p>
          <a:p>
            <a:r>
              <a:rPr lang="en-US"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                 </a:t>
            </a:r>
            <a:r>
              <a:rPr lang="zh-CN" altLang="en-US">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星球漫游计划" panose="02010600040101010101" charset="-122"/>
                <a:sym typeface="+mn-ea"/>
              </a:rPr>
              <a:t>陈先生  17758771191  微信同号</a:t>
            </a:r>
            <a:r>
              <a:rPr lang="en-US"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rPr>
              <a:t> </a:t>
            </a:r>
            <a:endParaRPr lang="en-US" altLang="zh-CN" kern="100" dirty="0">
              <a:solidFill>
                <a:schemeClr val="dk1"/>
              </a:solidFill>
              <a:effectLst>
                <a:outerShdw blurRad="38100" dist="38100" dir="2700000" algn="tl">
                  <a:srgbClr val="000000">
                    <a:alpha val="43137"/>
                  </a:srgbClr>
                </a:outerShdw>
              </a:effectLst>
              <a:latin typeface="Arial" panose="020B0604020202020204" pitchFamily="34" charset="0"/>
              <a:ea typeface="汉仪旗黑-55简" panose="00020600040101010101" charset="-122"/>
              <a:cs typeface="Times New Roman" panose="02020603050405020304" pitchFamily="18" charset="0"/>
            </a:endParaRPr>
          </a:p>
        </p:txBody>
      </p:sp>
      <p:pic>
        <p:nvPicPr>
          <p:cNvPr id="2" name="图片 1" descr="e3165a2263fdee0e3526f44666dbb4c"/>
          <p:cNvPicPr>
            <a:picLocks noChangeAspect="1"/>
          </p:cNvPicPr>
          <p:nvPr/>
        </p:nvPicPr>
        <p:blipFill>
          <a:blip r:embed="rId11"/>
          <a:stretch>
            <a:fillRect/>
          </a:stretch>
        </p:blipFill>
        <p:spPr>
          <a:xfrm>
            <a:off x="542925" y="5502275"/>
            <a:ext cx="2151380" cy="1442085"/>
          </a:xfrm>
          <a:prstGeom prst="rect">
            <a:avLst/>
          </a:prstGeom>
        </p:spPr>
      </p:pic>
      <p:sp>
        <p:nvSpPr>
          <p:cNvPr id="4" name="文本框 3"/>
          <p:cNvSpPr txBox="1"/>
          <p:nvPr>
            <p:custDataLst>
              <p:tags r:id="rId12"/>
            </p:custDataLst>
          </p:nvPr>
        </p:nvSpPr>
        <p:spPr>
          <a:xfrm>
            <a:off x="692785" y="7052878"/>
            <a:ext cx="1860300" cy="368300"/>
          </a:xfrm>
          <a:prstGeom prst="rect">
            <a:avLst/>
          </a:prstGeom>
          <a:noFill/>
        </p:spPr>
        <p:txBody>
          <a:bodyPr wrap="square" rtlCol="0">
            <a:spAutoFit/>
          </a:bodyPr>
          <a:p>
            <a:pPr algn="ctr"/>
            <a:r>
              <a:rPr lang="zh-CN" altLang="en-US" dirty="0">
                <a:solidFill>
                  <a:schemeClr val="dk1"/>
                </a:solidFill>
                <a:latin typeface="Arial" panose="020B0604020202020204" pitchFamily="34" charset="0"/>
                <a:ea typeface="汉仪旗黑-55简" panose="00020600040101010101" charset="-122"/>
              </a:rPr>
              <a:t>团队健康活动</a:t>
            </a:r>
            <a:endParaRPr lang="zh-CN" altLang="en-US" dirty="0">
              <a:solidFill>
                <a:schemeClr val="dk1"/>
              </a:solidFill>
              <a:latin typeface="Arial" panose="020B0604020202020204" pitchFamily="34" charset="0"/>
              <a:ea typeface="汉仪旗黑-55简" panose="00020600040101010101" charset="-122"/>
            </a:endParaRPr>
          </a:p>
        </p:txBody>
      </p:sp>
      <p:pic>
        <p:nvPicPr>
          <p:cNvPr id="5" name="图片 4" descr="6373e42ecfecb9daa69077a6dd34217"/>
          <p:cNvPicPr>
            <a:picLocks noChangeAspect="1"/>
          </p:cNvPicPr>
          <p:nvPr/>
        </p:nvPicPr>
        <p:blipFill>
          <a:blip r:embed="rId13"/>
          <a:stretch>
            <a:fillRect/>
          </a:stretch>
        </p:blipFill>
        <p:spPr>
          <a:xfrm>
            <a:off x="3042285" y="5509260"/>
            <a:ext cx="1990725" cy="1435735"/>
          </a:xfrm>
          <a:prstGeom prst="rect">
            <a:avLst/>
          </a:prstGeom>
        </p:spPr>
      </p:pic>
      <p:sp>
        <p:nvSpPr>
          <p:cNvPr id="7" name="文本框 6"/>
          <p:cNvSpPr txBox="1"/>
          <p:nvPr>
            <p:custDataLst>
              <p:tags r:id="rId14"/>
            </p:custDataLst>
          </p:nvPr>
        </p:nvSpPr>
        <p:spPr>
          <a:xfrm>
            <a:off x="3046095" y="7052878"/>
            <a:ext cx="1860300" cy="368300"/>
          </a:xfrm>
          <a:prstGeom prst="rect">
            <a:avLst/>
          </a:prstGeom>
          <a:noFill/>
        </p:spPr>
        <p:txBody>
          <a:bodyPr wrap="square" rtlCol="0">
            <a:spAutoFit/>
          </a:bodyPr>
          <a:p>
            <a:pPr algn="ctr"/>
            <a:r>
              <a:rPr lang="zh-CN" altLang="en-US" dirty="0">
                <a:solidFill>
                  <a:schemeClr val="dk1"/>
                </a:solidFill>
                <a:latin typeface="Arial" panose="020B0604020202020204" pitchFamily="34" charset="0"/>
                <a:ea typeface="汉仪旗黑-55简" panose="00020600040101010101" charset="-122"/>
              </a:rPr>
              <a:t>乒乓球比赛</a:t>
            </a:r>
            <a:endParaRPr lang="zh-CN" altLang="en-US" dirty="0">
              <a:solidFill>
                <a:schemeClr val="dk1"/>
              </a:solidFill>
              <a:latin typeface="Arial" panose="020B0604020202020204" pitchFamily="34" charset="0"/>
              <a:ea typeface="汉仪旗黑-55简" panose="00020600040101010101"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xml><?xml version="1.0" encoding="utf-8"?>
<p:tagLst xmlns:p="http://schemas.openxmlformats.org/presentationml/2006/main">
  <p:tag name="COMMONDATA" val="eyJoZGlkIjoiZjliMWY3NDZlMGRlNDBlMmUwMTc4NTNkMDQxMTZhOWYifQ=="/>
</p:tagLst>
</file>

<file path=ppt/tags/tag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6.xml><?xml version="1.0" encoding="utf-8"?>
<p:tagLst xmlns:p="http://schemas.openxmlformats.org/presentationml/2006/main">
  <p:tag name="KSO_WM_UNIT_TABLE_BEAUTIFY" val="smartTable{977ac43a-e164-426a-abd2-9686b29aba09}"/>
  <p:tag name="TABLE_ENDDRAG_ORIGIN_RECT" val="452*104"/>
  <p:tag name="TABLE_ENDDRAG_RECT" val="25*393*452*104"/>
</p:tagLst>
</file>

<file path=ppt/tags/tag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平面">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平面">
  <a:themeElements>
    <a:clrScheme name="">
      <a:dk1>
        <a:srgbClr val="000000"/>
      </a:dk1>
      <a:lt1>
        <a:srgbClr val="FEFFFF"/>
      </a:lt1>
      <a:dk2>
        <a:srgbClr val="E4F2F9"/>
      </a:dk2>
      <a:lt2>
        <a:srgbClr val="FEFFFF"/>
      </a:lt2>
      <a:accent1>
        <a:srgbClr val="5CA8CB"/>
      </a:accent1>
      <a:accent2>
        <a:srgbClr val="397EA8"/>
      </a:accent2>
      <a:accent3>
        <a:srgbClr val="7D6A87"/>
      </a:accent3>
      <a:accent4>
        <a:srgbClr val="D19F99"/>
      </a:accent4>
      <a:accent5>
        <a:srgbClr val="ECC4B7"/>
      </a:accent5>
      <a:accent6>
        <a:srgbClr val="FAE0D3"/>
      </a:accent6>
      <a:hlink>
        <a:srgbClr val="5FCBFB"/>
      </a:hlink>
      <a:folHlink>
        <a:srgbClr val="B759BC"/>
      </a:folHlink>
    </a:clrScheme>
    <a:fontScheme name="平面">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平面">
  <a:themeElements>
    <a:clrScheme name="">
      <a:dk1>
        <a:srgbClr val="000000"/>
      </a:dk1>
      <a:lt1>
        <a:srgbClr val="FEFFFF"/>
      </a:lt1>
      <a:dk2>
        <a:srgbClr val="E4F2F9"/>
      </a:dk2>
      <a:lt2>
        <a:srgbClr val="FEFFFF"/>
      </a:lt2>
      <a:accent1>
        <a:srgbClr val="5CA8CB"/>
      </a:accent1>
      <a:accent2>
        <a:srgbClr val="397EA8"/>
      </a:accent2>
      <a:accent3>
        <a:srgbClr val="7D6A87"/>
      </a:accent3>
      <a:accent4>
        <a:srgbClr val="D19F99"/>
      </a:accent4>
      <a:accent5>
        <a:srgbClr val="ECC4B7"/>
      </a:accent5>
      <a:accent6>
        <a:srgbClr val="FAE0D3"/>
      </a:accent6>
      <a:hlink>
        <a:srgbClr val="5FCBFB"/>
      </a:hlink>
      <a:folHlink>
        <a:srgbClr val="B759BC"/>
      </a:folHlink>
    </a:clrScheme>
    <a:fontScheme name="平面">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TM02900688[[fn=平面]]</Template>
  <TotalTime>0</TotalTime>
  <Words>1128</Words>
  <Application>WPS 演示</Application>
  <PresentationFormat>A4 纸张(210x297 毫米)</PresentationFormat>
  <Paragraphs>68</Paragraphs>
  <Slides>2</Slides>
  <Notes>0</Notes>
  <HiddenSlides>0</HiddenSlides>
  <MMClips>0</MMClips>
  <ScaleCrop>false</ScaleCrop>
  <HeadingPairs>
    <vt:vector size="6" baseType="variant">
      <vt:variant>
        <vt:lpstr>已用的字体</vt:lpstr>
      </vt:variant>
      <vt:variant>
        <vt:i4>16</vt:i4>
      </vt:variant>
      <vt:variant>
        <vt:lpstr>主题</vt:lpstr>
      </vt:variant>
      <vt:variant>
        <vt:i4>3</vt:i4>
      </vt:variant>
      <vt:variant>
        <vt:lpstr>幻灯片标题</vt:lpstr>
      </vt:variant>
      <vt:variant>
        <vt:i4>2</vt:i4>
      </vt:variant>
    </vt:vector>
  </HeadingPairs>
  <TitlesOfParts>
    <vt:vector size="21" baseType="lpstr">
      <vt:lpstr>Arial</vt:lpstr>
      <vt:lpstr>宋体</vt:lpstr>
      <vt:lpstr>Wingdings</vt:lpstr>
      <vt:lpstr>Wingdings 3</vt:lpstr>
      <vt:lpstr>Symbol</vt:lpstr>
      <vt:lpstr>Arial</vt:lpstr>
      <vt:lpstr>汉仪旗黑-55简</vt:lpstr>
      <vt:lpstr>Times New Roman</vt:lpstr>
      <vt:lpstr>星球漫游计划</vt:lpstr>
      <vt:lpstr>微软雅黑</vt:lpstr>
      <vt:lpstr>Arial Unicode MS</vt:lpstr>
      <vt:lpstr>Trebuchet MS</vt:lpstr>
      <vt:lpstr>方正姚体</vt:lpstr>
      <vt:lpstr>Segoe Print</vt:lpstr>
      <vt:lpstr>华文新魏</vt:lpstr>
      <vt:lpstr>Calibri</vt:lpstr>
      <vt:lpstr>平面</vt:lpstr>
      <vt:lpstr>1_平面</vt:lpstr>
      <vt:lpstr>2_平面</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Mingqing Chen</dc:creator>
  <cp:lastModifiedBy>《·低頭微笑▓</cp:lastModifiedBy>
  <cp:revision>23</cp:revision>
  <cp:lastPrinted>2021-02-24T10:42:00Z</cp:lastPrinted>
  <dcterms:created xsi:type="dcterms:W3CDTF">2021-02-24T10:23:00Z</dcterms:created>
  <dcterms:modified xsi:type="dcterms:W3CDTF">2022-05-24T09:44:29Z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317A0B9352A74CE9BD6A6D6734B45044</vt:lpwstr>
  </property>
  <property fmtid="{D5CDD505-2E9C-101B-9397-08002B2CF9AE}" pid="3" name="KSOProductBuildVer">
    <vt:lpwstr>2052-11.1.0.11744</vt:lpwstr>
  </property>
</Properties>
</file>