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tiff" ContentType="image/tif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8" r:id="rId4"/>
  </p:sldMasterIdLst>
  <p:notesMasterIdLst>
    <p:notesMasterId r:id="rId9"/>
  </p:notesMasterIdLst>
  <p:sldIdLst>
    <p:sldId id="373" r:id="rId5"/>
    <p:sldId id="374" r:id="rId6"/>
    <p:sldId id="301" r:id="rId7"/>
    <p:sldId id="371" r:id="rId8"/>
    <p:sldId id="310" r:id="rId10"/>
    <p:sldId id="311" r:id="rId11"/>
    <p:sldId id="312" r:id="rId12"/>
    <p:sldId id="352" r:id="rId13"/>
    <p:sldId id="318" r:id="rId14"/>
    <p:sldId id="319" r:id="rId15"/>
    <p:sldId id="358" r:id="rId16"/>
    <p:sldId id="321" r:id="rId17"/>
    <p:sldId id="348" r:id="rId18"/>
    <p:sldId id="364" r:id="rId19"/>
    <p:sldId id="365" r:id="rId20"/>
    <p:sldId id="317" r:id="rId21"/>
    <p:sldId id="368" r:id="rId22"/>
    <p:sldId id="329"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99"/>
    <a:srgbClr val="99CC00"/>
    <a:srgbClr val="005FAF"/>
    <a:srgbClr val="005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506" y="-96"/>
      </p:cViewPr>
      <p:guideLst>
        <p:guide orient="horz" pos="212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10000149\AppData\Local\Microsoft\Windows\Temporary%20Internet%20Files\Content.IE5\XBVYY44Z\FileName%5b1%5d.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b="1">
                <a:latin typeface="微软雅黑" panose="020B0503020204020204" pitchFamily="34" charset="-122"/>
                <a:ea typeface="微软雅黑" panose="020B0503020204020204" pitchFamily="34" charset="-122"/>
              </a:rPr>
              <a:t>岗位属性分布</a:t>
            </a:r>
            <a:endParaRPr lang="zh-CN" altLang="en-US" b="1">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view3D>
      <c:rotX val="30"/>
      <c:rotY val="0"/>
      <c:depthPercent val="100"/>
      <c:rAngAx val="0"/>
      <c:perspective val="3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Sheet1!$B$1</c:f>
              <c:strCache>
                <c:ptCount val="1"/>
                <c:pt idx="0">
                  <c:v>占比</c:v>
                </c:pt>
              </c:strCache>
            </c:strRef>
          </c:tx>
          <c:spPr/>
          <c:explosion val="0"/>
          <c:dPt>
            <c:idx val="0"/>
            <c:bubble3D val="0"/>
            <c:spPr>
              <a:solidFill>
                <a:schemeClr val="accent1"/>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管理岗位</c:v>
                </c:pt>
                <c:pt idx="1">
                  <c:v>后勤行政岗位</c:v>
                </c:pt>
                <c:pt idx="2">
                  <c:v>技工岗位</c:v>
                </c:pt>
                <c:pt idx="3">
                  <c:v>技术岗位</c:v>
                </c:pt>
              </c:strCache>
            </c:strRef>
          </c:cat>
          <c:val>
            <c:numRef>
              <c:f>Sheet1!$B$2:$B$5</c:f>
              <c:numCache>
                <c:formatCode>0%</c:formatCode>
                <c:ptCount val="4"/>
                <c:pt idx="0">
                  <c:v>0.20173535791757</c:v>
                </c:pt>
                <c:pt idx="1">
                  <c:v>0.180043383947939</c:v>
                </c:pt>
                <c:pt idx="2">
                  <c:v>0.193058568329718</c:v>
                </c:pt>
                <c:pt idx="3">
                  <c:v>0.425162689804772</c:v>
                </c:pt>
              </c:numCache>
            </c:numRef>
          </c:val>
        </c:ser>
        <c:dLbls>
          <c:showLegendKey val="0"/>
          <c:showVal val="1"/>
          <c:showCatName val="0"/>
          <c:showSerName val="0"/>
          <c:showPercent val="0"/>
          <c:showBubbleSize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accent6"/>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b="1" dirty="0"/>
              <a:t>员工学历分布</a:t>
            </a:r>
            <a:endParaRPr lang="zh-CN" altLang="en-US" b="1" dirty="0"/>
          </a:p>
        </c:rich>
      </c:tx>
      <c:layout/>
      <c:overlay val="0"/>
      <c:spPr>
        <a:noFill/>
        <a:ln>
          <a:noFill/>
        </a:ln>
        <a:effectLst/>
      </c:spPr>
    </c:title>
    <c:autoTitleDeleted val="0"/>
    <c:view3D>
      <c:rotX val="30"/>
      <c:rotY val="0"/>
      <c:depthPercent val="100"/>
      <c:rAngAx val="0"/>
      <c:perspective val="3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74096957089881"/>
          <c:y val="0.219468781861856"/>
          <c:w val="0.823973087463006"/>
          <c:h val="0.567670398996378"/>
        </c:manualLayout>
      </c:layout>
      <c:pie3DChart>
        <c:varyColors val="1"/>
        <c:ser>
          <c:idx val="0"/>
          <c:order val="0"/>
          <c:spPr/>
          <c:explosion val="0"/>
          <c:dPt>
            <c:idx val="0"/>
            <c:bubble3D val="0"/>
            <c:spPr>
              <a:solidFill>
                <a:schemeClr val="accent1"/>
              </a:solidFill>
              <a:ln w="25400">
                <a:solidFill>
                  <a:schemeClr val="lt1"/>
                </a:solidFill>
              </a:ln>
              <a:effectLst/>
              <a:scene3d>
                <a:camera prst="orthographicFront"/>
                <a:lightRig rig="threePt" dir="t"/>
              </a:scene3d>
              <a:sp3d contourW="25400">
                <a:contourClr>
                  <a:schemeClr val="lt1"/>
                </a:contourClr>
              </a:sp3d>
            </c:spPr>
          </c:dPt>
          <c:dPt>
            <c:idx val="1"/>
            <c:bubble3D val="0"/>
            <c:spPr>
              <a:solidFill>
                <a:schemeClr val="accent2"/>
              </a:solidFill>
              <a:ln w="25400">
                <a:solidFill>
                  <a:schemeClr val="lt1"/>
                </a:solidFill>
              </a:ln>
              <a:effectLst/>
              <a:scene3d>
                <a:camera prst="orthographicFront"/>
                <a:lightRig rig="threePt" dir="t"/>
              </a:scene3d>
              <a:sp3d contourW="25400">
                <a:contourClr>
                  <a:schemeClr val="lt1"/>
                </a:contourClr>
              </a:sp3d>
            </c:spPr>
          </c:dPt>
          <c:dPt>
            <c:idx val="2"/>
            <c:bubble3D val="0"/>
            <c:spPr>
              <a:solidFill>
                <a:schemeClr val="accent3"/>
              </a:solidFill>
              <a:ln w="25400">
                <a:solidFill>
                  <a:schemeClr val="lt1"/>
                </a:solidFill>
              </a:ln>
              <a:effectLst/>
              <a:scene3d>
                <a:camera prst="orthographicFront"/>
                <a:lightRig rig="threePt" dir="t"/>
              </a:scene3d>
              <a:sp3d contourW="25400">
                <a:contourClr>
                  <a:schemeClr val="lt1"/>
                </a:contourClr>
              </a:sp3d>
            </c:spPr>
          </c:dPt>
          <c:dPt>
            <c:idx val="3"/>
            <c:bubble3D val="0"/>
            <c:spPr>
              <a:solidFill>
                <a:schemeClr val="accent4"/>
              </a:solidFill>
              <a:ln w="25400">
                <a:solidFill>
                  <a:schemeClr val="lt1"/>
                </a:solidFill>
              </a:ln>
              <a:effectLst/>
              <a:scene3d>
                <a:camera prst="orthographicFront"/>
                <a:lightRig rig="threePt" dir="t"/>
              </a:scene3d>
              <a:sp3d contourW="25400">
                <a:contourClr>
                  <a:schemeClr val="lt1"/>
                </a:contourClr>
              </a:sp3d>
            </c:spPr>
          </c:dPt>
          <c:dPt>
            <c:idx val="4"/>
            <c:bubble3D val="0"/>
            <c:spPr>
              <a:solidFill>
                <a:schemeClr val="accent5"/>
              </a:solidFill>
              <a:ln w="25400">
                <a:solidFill>
                  <a:schemeClr val="lt1"/>
                </a:solidFill>
              </a:ln>
              <a:effectLst/>
              <a:scene3d>
                <a:camera prst="orthographicFront"/>
                <a:lightRig rig="threePt" dir="t"/>
              </a:scene3d>
              <a:sp3d contourW="25400">
                <a:contourClr>
                  <a:schemeClr val="lt1"/>
                </a:contourClr>
              </a:sp3d>
            </c:spPr>
          </c:dPt>
          <c:dLbls>
            <c:dLbl>
              <c:idx val="0"/>
              <c:layout/>
              <c:tx>
                <c:rich>
                  <a:bodyPr rot="0" spcFirstLastPara="1" vertOverflow="ellipsis" vert="horz" wrap="square" lIns="38100" tIns="19050" rIns="38100" bIns="19050" anchor="ctr" anchorCtr="1"/>
                  <a:lstStyle/>
                  <a:p>
                    <a:fld id="{d4858e84-eb8e-4f88-8772-d8f1bfb69c76}" type="VALUE">
                      <a:t>[VALUE]</a:t>
                    </a:fld>
                  </a:p>
                </c:rich>
              </c:tx>
              <c:dLblPos val="bestFit"/>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fld id="{9f94e605-8f3e-438d-8f54-e9b18e14c777}" type="VALUE">
                      <a:t>[VALUE]</a:t>
                    </a:fld>
                  </a:p>
                </c:rich>
              </c:tx>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0961566068479048"/>
                  <c:y val="-0.17418900637413"/>
                </c:manualLayout>
              </c:layout>
              <c:tx>
                <c:rich>
                  <a:bodyPr rot="0" spcFirstLastPara="1" vertOverflow="ellipsis" vert="horz" wrap="square" lIns="38100" tIns="19050" rIns="38100" bIns="19050" anchor="ctr" anchorCtr="1"/>
                  <a:lstStyle/>
                  <a:p>
                    <a:fld id="{96917730-39c1-4ab5-89b4-c29e860d621f}" type="VALUE">
                      <a:t>[VALUE]</a:t>
                    </a:fld>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974478668886852"/>
                  <c:y val="-0.135281304311031"/>
                </c:manualLayout>
              </c:layout>
              <c:tx>
                <c:rich>
                  <a:bodyPr rot="0" spcFirstLastPara="1" vertOverflow="ellipsis" vert="horz" wrap="square" lIns="38100" tIns="19050" rIns="38100" bIns="19050" anchor="ctr" anchorCtr="1"/>
                  <a:lstStyle/>
                  <a:p>
                    <a:fld id="{9c7561ec-71d3-4975-bdd0-383de04ffc24}" type="VALUE">
                      <a:t>[VALUE]</a:t>
                    </a:fld>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rot="0" spcFirstLastPara="1" vertOverflow="ellipsis" vert="horz" wrap="square" lIns="38100" tIns="19050" rIns="38100" bIns="19050" anchor="ctr" anchorCtr="1"/>
                  <a:lstStyle/>
                  <a:p>
                    <a:fld id="{5e0d6f8f-aa3e-4bb0-8719-b0d30b882e56}" type="VALUE">
                      <a:t>[VALUE]</a:t>
                    </a:fld>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Sheet7!$C$8:$G$8</c:f>
              <c:strCache>
                <c:ptCount val="5"/>
                <c:pt idx="0">
                  <c:v>博士</c:v>
                </c:pt>
                <c:pt idx="1">
                  <c:v>硕士</c:v>
                </c:pt>
                <c:pt idx="2">
                  <c:v>本科</c:v>
                </c:pt>
                <c:pt idx="3">
                  <c:v>大专</c:v>
                </c:pt>
                <c:pt idx="4">
                  <c:v>大专以下</c:v>
                </c:pt>
              </c:strCache>
            </c:strRef>
          </c:cat>
          <c:val>
            <c:numRef>
              <c:f>Sheet7!$C$9:$G$9</c:f>
              <c:numCache>
                <c:formatCode>0%</c:formatCode>
                <c:ptCount val="5"/>
                <c:pt idx="0">
                  <c:v>0.0319</c:v>
                </c:pt>
                <c:pt idx="1">
                  <c:v>0.129</c:v>
                </c:pt>
                <c:pt idx="2">
                  <c:v>0.4162</c:v>
                </c:pt>
                <c:pt idx="3">
                  <c:v>0.2181</c:v>
                </c:pt>
                <c:pt idx="4">
                  <c:v>0.2048</c:v>
                </c:pt>
              </c:numCache>
            </c:numRef>
          </c:val>
        </c:ser>
        <c:dLbls>
          <c:showLegendKey val="0"/>
          <c:showVal val="0"/>
          <c:showCatName val="0"/>
          <c:showSerName val="0"/>
          <c:showPercent val="0"/>
          <c:showBubbleSize val="0"/>
        </c:dLbls>
      </c:pie3DChart>
      <c:spPr>
        <a:noFill/>
        <a:ln>
          <a:noFill/>
        </a:ln>
        <a:effectLst/>
      </c:spPr>
    </c:plotArea>
    <c:legend>
      <c:legendPos val="b"/>
      <c:layout>
        <c:manualLayout>
          <c:xMode val="edge"/>
          <c:yMode val="edge"/>
          <c:x val="0.262445856917216"/>
          <c:y val="0.875873729190864"/>
          <c:w val="0.460920066069317"/>
          <c:h val="0.100761412292246"/>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CD7B9-7205-47A6-80CF-65355FB4CF0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71129-4D40-441F-990A-DBB8E90C5DD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F1457B-0B40-42E2-B45B-7C9EB9864EAE}"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p:spPr>
      </p:sp>
      <p:sp>
        <p:nvSpPr>
          <p:cNvPr id="675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7588" name="灯片编号占位符 3"/>
          <p:cNvSpPr>
            <a:spLocks noGrp="1"/>
          </p:cNvSpPr>
          <p:nvPr>
            <p:ph type="sldNum" sz="quarter" idx="5"/>
          </p:nvPr>
        </p:nvSpPr>
        <p:spPr bwMode="auto">
          <a:noFill/>
          <a:ln>
            <a:miter lim="800000"/>
          </a:ln>
        </p:spPr>
        <p:txBody>
          <a:bodyPr wrap="square" numCol="1" anchorCtr="0" compatLnSpc="1"/>
          <a:lstStyle/>
          <a:p>
            <a:fld id="{052A2B79-969A-43CA-863B-548F2DFE01E8}"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noFill/>
          <a:ln>
            <a:miter lim="800000"/>
          </a:ln>
        </p:spPr>
        <p:txBody>
          <a:bodyPr wrap="square" numCol="1" anchorCtr="0" compatLnSpc="1"/>
          <a:lstStyle/>
          <a:p>
            <a:fld id="{83441929-194C-4EAE-B8D6-3722E1A42202}"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noFill/>
          <a:ln>
            <a:miter lim="800000"/>
          </a:ln>
        </p:spPr>
        <p:txBody>
          <a:bodyPr wrap="square" numCol="1" anchorCtr="0" compatLnSpc="1"/>
          <a:lstStyle/>
          <a:p>
            <a:fld id="{83441929-194C-4EAE-B8D6-3722E1A42202}"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ln>
        </p:spPr>
      </p:sp>
      <p:sp>
        <p:nvSpPr>
          <p:cNvPr id="7885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ln>
            <a:miter lim="800000"/>
          </a:ln>
        </p:spPr>
        <p:txBody>
          <a:bodyPr wrap="square" numCol="1" anchorCtr="0" compatLnSpc="1"/>
          <a:lstStyle/>
          <a:p>
            <a:fld id="{9E0534E0-B1A4-4D7C-B18F-A1FE341577A6}"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ln>
        </p:spPr>
      </p:sp>
      <p:sp>
        <p:nvSpPr>
          <p:cNvPr id="7885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ln>
            <a:miter lim="800000"/>
          </a:ln>
        </p:spPr>
        <p:txBody>
          <a:bodyPr wrap="square" numCol="1" anchorCtr="0" compatLnSpc="1"/>
          <a:lstStyle/>
          <a:p>
            <a:fld id="{9E0534E0-B1A4-4D7C-B18F-A1FE341577A6}"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6804" name="灯片编号占位符 3"/>
          <p:cNvSpPr>
            <a:spLocks noGrp="1"/>
          </p:cNvSpPr>
          <p:nvPr>
            <p:ph type="sldNum" sz="quarter" idx="5"/>
          </p:nvPr>
        </p:nvSpPr>
        <p:spPr bwMode="auto">
          <a:noFill/>
          <a:ln>
            <a:miter lim="800000"/>
          </a:ln>
        </p:spPr>
        <p:txBody>
          <a:bodyPr wrap="square" numCol="1" anchorCtr="0" compatLnSpc="1"/>
          <a:lstStyle/>
          <a:p>
            <a:fld id="{B3250034-34F0-4A6A-A585-3889C2133BE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6804" name="灯片编号占位符 3"/>
          <p:cNvSpPr>
            <a:spLocks noGrp="1"/>
          </p:cNvSpPr>
          <p:nvPr>
            <p:ph type="sldNum" sz="quarter" idx="5"/>
          </p:nvPr>
        </p:nvSpPr>
        <p:spPr bwMode="auto">
          <a:noFill/>
          <a:ln>
            <a:miter lim="800000"/>
          </a:ln>
        </p:spPr>
        <p:txBody>
          <a:bodyPr wrap="square" numCol="1" anchorCtr="0" compatLnSpc="1"/>
          <a:lstStyle/>
          <a:p>
            <a:fld id="{B3250034-34F0-4A6A-A585-3889C2133BEE}"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65150" y="1978025"/>
            <a:ext cx="78867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50C0298-6225-47B1-8208-13AD5AE94C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5F905-3973-4A33-BA87-B6C64161D31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50C0298-6225-47B1-8208-13AD5AE94C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D5F905-3973-4A33-BA87-B6C64161D31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129F05-7A1E-4C93-9335-3C8255A5C14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33A8E0D-3000-4AF8-93C6-39984AA6A97C}"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圆角矩形 1" hidden="1"/>
          <p:cNvSpPr/>
          <p:nvPr userDrawn="1"/>
        </p:nvSpPr>
        <p:spPr>
          <a:xfrm>
            <a:off x="0" y="-778933"/>
            <a:ext cx="1485900" cy="1631951"/>
          </a:xfrm>
          <a:prstGeom prst="roundRect">
            <a:avLst>
              <a:gd name="adj" fmla="val 32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3" name="Picture 7" descr="E:\amy项目\模板\商务\2\1.png" hidden="1"/>
          <p:cNvPicPr>
            <a:picLocks noChangeAspect="1" noChangeArrowheads="1"/>
          </p:cNvPicPr>
          <p:nvPr userDrawn="1"/>
        </p:nvPicPr>
        <p:blipFill>
          <a:blip r:embed="rId2" cstate="print"/>
          <a:srcRect l="92195" t="60" r="3902"/>
          <a:stretch>
            <a:fillRect/>
          </a:stretch>
        </p:blipFill>
        <p:spPr bwMode="auto">
          <a:xfrm>
            <a:off x="8797926" y="1"/>
            <a:ext cx="346075" cy="6887633"/>
          </a:xfrm>
          <a:prstGeom prst="rect">
            <a:avLst/>
          </a:prstGeom>
          <a:noFill/>
          <a:ln w="9525">
            <a:noFill/>
            <a:miter lim="800000"/>
            <a:headEnd/>
            <a:tailEnd/>
          </a:ln>
        </p:spPr>
      </p:pic>
      <p:pic>
        <p:nvPicPr>
          <p:cNvPr id="4" name="Picture 4" descr="C:\DOCUME~1\ADMINI~1\LOCALS~1\Temp\90A)DL{PC@KI$ZU5F[EPK64.jpg"/>
          <p:cNvPicPr>
            <a:picLocks noChangeAspect="1" noChangeArrowheads="1"/>
          </p:cNvPicPr>
          <p:nvPr userDrawn="1"/>
        </p:nvPicPr>
        <p:blipFill>
          <a:blip r:embed="rId3" cstate="print"/>
          <a:srcRect/>
          <a:stretch>
            <a:fillRect/>
          </a:stretch>
        </p:blipFill>
        <p:spPr bwMode="auto">
          <a:xfrm>
            <a:off x="1" y="260351"/>
            <a:ext cx="900113" cy="6337300"/>
          </a:xfrm>
          <a:prstGeom prst="rect">
            <a:avLst/>
          </a:prstGeom>
          <a:solidFill>
            <a:schemeClr val="accent2"/>
          </a:solid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圆角矩形 1" hidden="1"/>
          <p:cNvSpPr/>
          <p:nvPr userDrawn="1"/>
        </p:nvSpPr>
        <p:spPr>
          <a:xfrm>
            <a:off x="0" y="-778933"/>
            <a:ext cx="1485900" cy="1631951"/>
          </a:xfrm>
          <a:prstGeom prst="roundRect">
            <a:avLst>
              <a:gd name="adj" fmla="val 32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3" name="Picture 7" descr="E:\amy项目\模板\商务\2\1.png" hidden="1"/>
          <p:cNvPicPr>
            <a:picLocks noChangeAspect="1" noChangeArrowheads="1"/>
          </p:cNvPicPr>
          <p:nvPr userDrawn="1"/>
        </p:nvPicPr>
        <p:blipFill>
          <a:blip r:embed="rId2" cstate="print"/>
          <a:srcRect l="92195" t="60" r="3902"/>
          <a:stretch>
            <a:fillRect/>
          </a:stretch>
        </p:blipFill>
        <p:spPr bwMode="auto">
          <a:xfrm>
            <a:off x="8797926" y="1"/>
            <a:ext cx="346075" cy="6887633"/>
          </a:xfrm>
          <a:prstGeom prst="rect">
            <a:avLst/>
          </a:prstGeom>
          <a:noFill/>
          <a:ln w="9525">
            <a:noFill/>
            <a:miter lim="800000"/>
            <a:headEnd/>
            <a:tailEnd/>
          </a:ln>
        </p:spPr>
      </p:pic>
      <p:pic>
        <p:nvPicPr>
          <p:cNvPr id="4" name="Picture 4" descr="C:\DOCUME~1\ADMINI~1\LOCALS~1\Temp\90A)DL{PC@KI$ZU5F[EPK64.jpg"/>
          <p:cNvPicPr>
            <a:picLocks noChangeAspect="1" noChangeArrowheads="1"/>
          </p:cNvPicPr>
          <p:nvPr userDrawn="1"/>
        </p:nvPicPr>
        <p:blipFill>
          <a:blip r:embed="rId3" cstate="print"/>
          <a:srcRect/>
          <a:stretch>
            <a:fillRect/>
          </a:stretch>
        </p:blipFill>
        <p:spPr bwMode="auto">
          <a:xfrm>
            <a:off x="1" y="260351"/>
            <a:ext cx="900113" cy="6337300"/>
          </a:xfrm>
          <a:prstGeom prst="rect">
            <a:avLst/>
          </a:prstGeom>
          <a:solidFill>
            <a:schemeClr val="accent2"/>
          </a:solidFill>
          <a:ln w="9525">
            <a:noFill/>
            <a:miter lim="800000"/>
            <a:headEnd/>
            <a:tailEnd/>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圆角矩形 1" hidden="1"/>
          <p:cNvSpPr/>
          <p:nvPr userDrawn="1"/>
        </p:nvSpPr>
        <p:spPr>
          <a:xfrm>
            <a:off x="0" y="-778933"/>
            <a:ext cx="1485900" cy="1631951"/>
          </a:xfrm>
          <a:prstGeom prst="roundRect">
            <a:avLst>
              <a:gd name="adj" fmla="val 32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3" name="Picture 7" descr="E:\amy项目\模板\商务\2\1.png" hidden="1"/>
          <p:cNvPicPr>
            <a:picLocks noChangeAspect="1" noChangeArrowheads="1"/>
          </p:cNvPicPr>
          <p:nvPr userDrawn="1"/>
        </p:nvPicPr>
        <p:blipFill>
          <a:blip r:embed="rId2" cstate="print"/>
          <a:srcRect l="92195" t="60" r="3902"/>
          <a:stretch>
            <a:fillRect/>
          </a:stretch>
        </p:blipFill>
        <p:spPr bwMode="auto">
          <a:xfrm>
            <a:off x="8797926" y="1"/>
            <a:ext cx="346075" cy="6887633"/>
          </a:xfrm>
          <a:prstGeom prst="rect">
            <a:avLst/>
          </a:prstGeom>
          <a:noFill/>
          <a:ln w="9525">
            <a:noFill/>
            <a:miter lim="800000"/>
            <a:headEnd/>
            <a:tailEnd/>
          </a:ln>
        </p:spPr>
      </p:pic>
      <p:pic>
        <p:nvPicPr>
          <p:cNvPr id="4" name="Picture 4" descr="C:\DOCUME~1\ADMINI~1\LOCALS~1\Temp\90A)DL{PC@KI$ZU5F[EPK64.jpg"/>
          <p:cNvPicPr>
            <a:picLocks noChangeAspect="1" noChangeArrowheads="1"/>
          </p:cNvPicPr>
          <p:nvPr userDrawn="1"/>
        </p:nvPicPr>
        <p:blipFill>
          <a:blip r:embed="rId3" cstate="print"/>
          <a:srcRect/>
          <a:stretch>
            <a:fillRect/>
          </a:stretch>
        </p:blipFill>
        <p:spPr bwMode="auto">
          <a:xfrm>
            <a:off x="1" y="260351"/>
            <a:ext cx="900113" cy="6337300"/>
          </a:xfrm>
          <a:prstGeom prst="rect">
            <a:avLst/>
          </a:prstGeom>
          <a:solidFill>
            <a:schemeClr val="accent2"/>
          </a:solidFill>
          <a:ln w="9525">
            <a:noFill/>
            <a:miter lim="800000"/>
            <a:headEnd/>
            <a:tailEnd/>
          </a:ln>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圆角矩形 1" hidden="1"/>
          <p:cNvSpPr/>
          <p:nvPr userDrawn="1"/>
        </p:nvSpPr>
        <p:spPr>
          <a:xfrm>
            <a:off x="0" y="-778933"/>
            <a:ext cx="1485900" cy="1631951"/>
          </a:xfrm>
          <a:prstGeom prst="roundRect">
            <a:avLst>
              <a:gd name="adj" fmla="val 32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3" name="Picture 7" descr="E:\amy项目\模板\商务\2\1.png" hidden="1"/>
          <p:cNvPicPr>
            <a:picLocks noChangeAspect="1" noChangeArrowheads="1"/>
          </p:cNvPicPr>
          <p:nvPr userDrawn="1"/>
        </p:nvPicPr>
        <p:blipFill>
          <a:blip r:embed="rId2" cstate="print"/>
          <a:srcRect l="92195" t="60" r="3902"/>
          <a:stretch>
            <a:fillRect/>
          </a:stretch>
        </p:blipFill>
        <p:spPr bwMode="auto">
          <a:xfrm>
            <a:off x="8797926" y="1"/>
            <a:ext cx="346075" cy="6887633"/>
          </a:xfrm>
          <a:prstGeom prst="rect">
            <a:avLst/>
          </a:prstGeom>
          <a:noFill/>
          <a:ln w="9525">
            <a:noFill/>
            <a:miter lim="800000"/>
            <a:headEnd/>
            <a:tailEnd/>
          </a:ln>
        </p:spPr>
      </p:pic>
      <p:pic>
        <p:nvPicPr>
          <p:cNvPr id="4" name="Picture 4" descr="C:\DOCUME~1\ADMINI~1\LOCALS~1\Temp\90A)DL{PC@KI$ZU5F[EPK64.jpg"/>
          <p:cNvPicPr>
            <a:picLocks noChangeAspect="1" noChangeArrowheads="1"/>
          </p:cNvPicPr>
          <p:nvPr userDrawn="1"/>
        </p:nvPicPr>
        <p:blipFill>
          <a:blip r:embed="rId3" cstate="print"/>
          <a:srcRect/>
          <a:stretch>
            <a:fillRect/>
          </a:stretch>
        </p:blipFill>
        <p:spPr bwMode="auto">
          <a:xfrm>
            <a:off x="1" y="260351"/>
            <a:ext cx="900113" cy="6337300"/>
          </a:xfrm>
          <a:prstGeom prst="rect">
            <a:avLst/>
          </a:prstGeom>
          <a:solidFill>
            <a:schemeClr val="accent2"/>
          </a:solid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6F99528-B700-4FE2-9AC0-5EBB1D22C2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01401B-B811-443D-ADCB-A193A315F7A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tiff"/><Relationship Id="rId8" Type="http://schemas.openxmlformats.org/officeDocument/2006/relationships/image" Target="../media/image4.jpeg"/><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0"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5.jpeg"/><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0C0298-6225-47B1-8208-13AD5AE94CAF}"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D5F905-3973-4A33-BA87-B6C64161D315}" type="slidenum">
              <a:rPr lang="zh-CN" altLang="en-US" smtClean="0"/>
            </a:fld>
            <a:endParaRPr lang="zh-CN" altLang="en-US"/>
          </a:p>
        </p:txBody>
      </p:sp>
      <p:pic>
        <p:nvPicPr>
          <p:cNvPr id="7" name="图片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文本框 7"/>
          <p:cNvSpPr txBox="1"/>
          <p:nvPr userDrawn="1"/>
        </p:nvSpPr>
        <p:spPr>
          <a:xfrm>
            <a:off x="373380" y="6560820"/>
            <a:ext cx="1946275" cy="306705"/>
          </a:xfrm>
          <a:prstGeom prst="rect">
            <a:avLst/>
          </a:prstGeom>
          <a:noFill/>
        </p:spPr>
        <p:txBody>
          <a:bodyPr wrap="square" rtlCol="0" anchor="t">
            <a:spAutoFit/>
          </a:bodyPr>
          <a:lstStyle/>
          <a:p>
            <a:r>
              <a:rPr lang="zh-CN" altLang="en-US" sz="1400" b="1">
                <a:solidFill>
                  <a:schemeClr val="tx1">
                    <a:lumMod val="50000"/>
                    <a:lumOff val="50000"/>
                  </a:schemeClr>
                </a:solidFill>
              </a:rPr>
              <a:t>Sanan-IC Confidential</a:t>
            </a:r>
            <a:endParaRPr lang="zh-CN" altLang="en-US" sz="1400" b="1">
              <a:solidFill>
                <a:schemeClr val="tx1">
                  <a:lumMod val="50000"/>
                  <a:lumOff val="50000"/>
                </a:schemeClr>
              </a:solidFill>
            </a:endParaRPr>
          </a:p>
        </p:txBody>
      </p:sp>
      <p:pic>
        <p:nvPicPr>
          <p:cNvPr id="9" name="图片 8" descr="感叹号"/>
          <p:cNvPicPr>
            <a:picLocks noChangeAspect="1"/>
          </p:cNvPicPr>
          <p:nvPr userDrawn="1"/>
        </p:nvPicPr>
        <p:blipFill>
          <a:blip r:embed="rId9"/>
          <a:stretch>
            <a:fillRect/>
          </a:stretch>
        </p:blipFill>
        <p:spPr>
          <a:xfrm>
            <a:off x="-635" y="6560820"/>
            <a:ext cx="306070" cy="306070"/>
          </a:xfrm>
          <a:prstGeom prst="rect">
            <a:avLst/>
          </a:prstGeom>
        </p:spPr>
      </p:pic>
      <p:sp>
        <p:nvSpPr>
          <p:cNvPr id="10" name="文本框 9"/>
          <p:cNvSpPr txBox="1"/>
          <p:nvPr userDrawn="1"/>
        </p:nvSpPr>
        <p:spPr>
          <a:xfrm>
            <a:off x="7505700" y="6560820"/>
            <a:ext cx="1580515" cy="307777"/>
          </a:xfrm>
          <a:prstGeom prst="rect">
            <a:avLst/>
          </a:prstGeom>
          <a:noFill/>
        </p:spPr>
        <p:txBody>
          <a:bodyPr wrap="square" rtlCol="0" anchor="t">
            <a:spAutoFit/>
          </a:bodyPr>
          <a:lstStyle/>
          <a:p>
            <a:r>
              <a:rPr lang="en-US" altLang="zh-CN" sz="1400" dirty="0" smtClean="0">
                <a:solidFill>
                  <a:schemeClr val="tx1">
                    <a:lumMod val="50000"/>
                    <a:lumOff val="50000"/>
                  </a:schemeClr>
                </a:solidFill>
              </a:rPr>
              <a:t>www.sanan-ic.com</a:t>
            </a:r>
            <a:endParaRPr lang="en-US" altLang="zh-CN" sz="14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99528-B700-4FE2-9AC0-5EBB1D22C2DD}"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1401B-B811-443D-ADCB-A193A315F7A8}"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45.jpeg"/><Relationship Id="rId1"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7.wdp"/><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3" Type="http://schemas.openxmlformats.org/officeDocument/2006/relationships/notesSlide" Target="../notesSlides/notesSlide1.xml"/><Relationship Id="rId12" Type="http://schemas.openxmlformats.org/officeDocument/2006/relationships/slideLayout" Target="../slideLayouts/slideLayout3.xml"/><Relationship Id="rId11" Type="http://schemas.openxmlformats.org/officeDocument/2006/relationships/image" Target="../media/image23.jpeg"/><Relationship Id="rId10" Type="http://schemas.openxmlformats.org/officeDocument/2006/relationships/image" Target="../media/image22.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7.wdp"/><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01254" y="2358951"/>
            <a:ext cx="5872480" cy="1938020"/>
          </a:xfrm>
          <a:prstGeom prst="rect">
            <a:avLst/>
          </a:prstGeom>
          <a:noFill/>
        </p:spPr>
        <p:txBody>
          <a:bodyPr wrap="none" rtlCol="0">
            <a:spAutoFit/>
          </a:bodyPr>
          <a:lstStyle/>
          <a:p>
            <a:endParaRPr lang="en-US" altLang="zh-CN" sz="6000" b="1" dirty="0" smtClean="0">
              <a:solidFill>
                <a:srgbClr val="FF0000"/>
              </a:solidFill>
              <a:latin typeface="微软雅黑" panose="020B0503020204020204" pitchFamily="34" charset="-122"/>
              <a:ea typeface="微软雅黑" panose="020B0503020204020204" pitchFamily="34" charset="-122"/>
            </a:endParaRPr>
          </a:p>
          <a:p>
            <a:r>
              <a:rPr lang="en-US" altLang="zh-CN" sz="6000" b="1" dirty="0" smtClean="0">
                <a:solidFill>
                  <a:srgbClr val="FF0000"/>
                </a:solidFill>
                <a:latin typeface="微软雅黑" panose="020B0503020204020204" pitchFamily="34" charset="-122"/>
                <a:ea typeface="微软雅黑" panose="020B0503020204020204" pitchFamily="34" charset="-122"/>
              </a:rPr>
              <a:t>2022</a:t>
            </a:r>
            <a:r>
              <a:rPr lang="zh-CN" altLang="en-US" sz="6000" b="1" dirty="0" smtClean="0">
                <a:solidFill>
                  <a:srgbClr val="FF0000"/>
                </a:solidFill>
                <a:latin typeface="微软雅黑" panose="020B0503020204020204" pitchFamily="34" charset="-122"/>
                <a:ea typeface="微软雅黑" panose="020B0503020204020204" pitchFamily="34" charset="-122"/>
              </a:rPr>
              <a:t>年校园招聘</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34143" y="404125"/>
            <a:ext cx="4185761" cy="461665"/>
          </a:xfrm>
          <a:prstGeom prst="rect">
            <a:avLst/>
          </a:prstGeom>
          <a:noFill/>
        </p:spPr>
        <p:txBody>
          <a:bodyPr wrap="none" rtlCol="0">
            <a:spAutoFit/>
          </a:bodyPr>
          <a:lstStyle/>
          <a:p>
            <a:r>
              <a:rPr lang="zh-CN" altLang="en-US" sz="2400" dirty="0"/>
              <a:t>泉州</a:t>
            </a:r>
            <a:r>
              <a:rPr lang="zh-CN" altLang="en-US" sz="2400" dirty="0" smtClean="0"/>
              <a:t>市三安集成电路有限公司</a:t>
            </a:r>
            <a:endParaRPr lang="zh-CN" altLang="en-US" sz="2400" dirty="0"/>
          </a:p>
        </p:txBody>
      </p:sp>
      <p:sp>
        <p:nvSpPr>
          <p:cNvPr id="8" name="文本框 7"/>
          <p:cNvSpPr txBox="1"/>
          <p:nvPr/>
        </p:nvSpPr>
        <p:spPr>
          <a:xfrm>
            <a:off x="220536" y="4833389"/>
            <a:ext cx="9007919" cy="1077218"/>
          </a:xfrm>
          <a:prstGeom prst="rect">
            <a:avLst/>
          </a:prstGeom>
          <a:noFill/>
        </p:spPr>
        <p:txBody>
          <a:bodyPr wrap="square" rtlCol="0" anchor="t">
            <a:spAutoFit/>
          </a:bodyPr>
          <a:lstStyle/>
          <a:p>
            <a:pPr algn="ctr"/>
            <a:r>
              <a:rPr lang="en-US" altLang="zh-CN" sz="3200" dirty="0" smtClean="0">
                <a:latin typeface="微软雅黑" panose="020B0503020204020204" pitchFamily="34" charset="-122"/>
                <a:ea typeface="微软雅黑" panose="020B0503020204020204" pitchFamily="34" charset="-122"/>
                <a:cs typeface="Arial Unicode MS" panose="020B0604020202020204" pitchFamily="34" charset="-122"/>
              </a:rPr>
              <a:t>Quanzhou Sanan </a:t>
            </a:r>
            <a:endParaRPr lang="en-US" altLang="zh-CN" sz="3200"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en-US" altLang="zh-CN" sz="3200" dirty="0" smtClean="0">
                <a:latin typeface="微软雅黑" panose="020B0503020204020204" pitchFamily="34" charset="-122"/>
                <a:ea typeface="微软雅黑" panose="020B0503020204020204" pitchFamily="34" charset="-122"/>
                <a:cs typeface="Arial Unicode MS" panose="020B0604020202020204" pitchFamily="34" charset="-122"/>
              </a:rPr>
              <a:t>Integrated Circuit Company Introduction</a:t>
            </a:r>
            <a:endParaRPr lang="en-US" altLang="zh-CN" sz="3200"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2771" y="303737"/>
            <a:ext cx="631372" cy="562053"/>
          </a:xfrm>
          <a:prstGeom prst="rect">
            <a:avLst/>
          </a:prstGeom>
        </p:spPr>
      </p:pic>
      <p:sp>
        <p:nvSpPr>
          <p:cNvPr id="2" name="文本框 1"/>
          <p:cNvSpPr txBox="1"/>
          <p:nvPr/>
        </p:nvSpPr>
        <p:spPr>
          <a:xfrm>
            <a:off x="831578" y="1985275"/>
            <a:ext cx="7480300" cy="768350"/>
          </a:xfrm>
          <a:prstGeom prst="rect">
            <a:avLst/>
          </a:prstGeom>
          <a:noFill/>
        </p:spPr>
        <p:txBody>
          <a:bodyPr wrap="none" rtlCol="0">
            <a:spAutoFit/>
          </a:bodyPr>
          <a:p>
            <a:r>
              <a:rPr lang="zh-CN" altLang="en-US" sz="4400" b="1" dirty="0"/>
              <a:t>泉州</a:t>
            </a:r>
            <a:r>
              <a:rPr lang="zh-CN" altLang="en-US" sz="4400" b="1" dirty="0" smtClean="0"/>
              <a:t>市三安集成电路有限公司</a:t>
            </a:r>
            <a:endParaRPr lang="zh-CN" altLang="en-US" sz="44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
          <p:cNvSpPr txBox="1">
            <a:spLocks noChangeArrowheads="1"/>
          </p:cNvSpPr>
          <p:nvPr/>
        </p:nvSpPr>
        <p:spPr bwMode="auto">
          <a:xfrm>
            <a:off x="190500" y="1236663"/>
            <a:ext cx="457200" cy="1569660"/>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福利待遇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352948"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专业培训</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945236"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年度体检</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660233"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三安爱心基金</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374255"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股权激励</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966543"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员工落户</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825556"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法定节假日</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pic>
        <p:nvPicPr>
          <p:cNvPr id="1026" name="Picture 2" descr="C:\Users\10000337\Desktop\201510681065067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2946" y="4005064"/>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000337\Desktop\2015109792033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1772816"/>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0000337\Desktop\20151056408531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543" y="1772816"/>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0000337\Desktop\20151029621695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234" y="4005064"/>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0000337\Desktop\201510284295586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3" y="4005064"/>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0000337\Desktop\20151077881588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255" y="1772816"/>
            <a:ext cx="2066925" cy="1485900"/>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466620" y="286916"/>
            <a:ext cx="3071482"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Welfare Treatment</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4015" y="337952"/>
            <a:ext cx="3470565"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 Recreational Activity</a:t>
            </a:r>
            <a:endParaRPr lang="zh-CN" altLang="en-US" dirty="0"/>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37314" y="3907971"/>
            <a:ext cx="4331742" cy="2535581"/>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03" y="1010271"/>
            <a:ext cx="3983354" cy="274260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14" y="1019474"/>
            <a:ext cx="4331741" cy="273340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03" y="3963530"/>
            <a:ext cx="3983354" cy="2480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xit" presetSubtype="0" fill="hold"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514015" y="337952"/>
            <a:ext cx="3470565"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 Recreational Activity</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7283" y="1406866"/>
            <a:ext cx="3985401" cy="252000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572" y="4036050"/>
            <a:ext cx="4694713" cy="2520000"/>
          </a:xfrm>
          <a:prstGeom prst="rect">
            <a:avLst/>
          </a:prstGeom>
        </p:spPr>
      </p:pic>
      <p:sp>
        <p:nvSpPr>
          <p:cNvPr id="8" name="文本框 7"/>
          <p:cNvSpPr txBox="1"/>
          <p:nvPr/>
        </p:nvSpPr>
        <p:spPr>
          <a:xfrm>
            <a:off x="486719" y="1037533"/>
            <a:ext cx="1338828" cy="369332"/>
          </a:xfrm>
          <a:prstGeom prst="rect">
            <a:avLst/>
          </a:prstGeom>
          <a:noFill/>
        </p:spPr>
        <p:txBody>
          <a:bodyPr wrap="none" rtlCol="0">
            <a:spAutoFit/>
          </a:bodyPr>
          <a:lstStyle/>
          <a:p>
            <a:r>
              <a:rPr lang="zh-CN" altLang="en-US" b="1" dirty="0" smtClean="0">
                <a:solidFill>
                  <a:srgbClr val="0000CC"/>
                </a:solidFill>
                <a:latin typeface="微软雅黑" panose="020B0503020204020204" pitchFamily="34" charset="-122"/>
                <a:ea typeface="微软雅黑" panose="020B0503020204020204" pitchFamily="34" charset="-122"/>
              </a:rPr>
              <a:t>员工座谈会</a:t>
            </a:r>
            <a:endParaRPr lang="zh-CN" altLang="en-US" b="1" dirty="0">
              <a:solidFill>
                <a:srgbClr val="0000CC"/>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04580" y="3981458"/>
            <a:ext cx="86801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89981" y="1365922"/>
            <a:ext cx="0" cy="5185002"/>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44572" y="1750360"/>
            <a:ext cx="4162684" cy="923330"/>
          </a:xfrm>
          <a:prstGeom prst="rect">
            <a:avLst/>
          </a:prstGeom>
          <a:noFill/>
        </p:spPr>
        <p:txBody>
          <a:bodyPr wrap="square" rtlCol="0">
            <a:spAutoFit/>
          </a:bodyPr>
          <a:lstStyle/>
          <a:p>
            <a:r>
              <a:rPr lang="zh-CN" altLang="en-US" b="1" dirty="0" smtClean="0">
                <a:solidFill>
                  <a:srgbClr val="0000CC"/>
                </a:solidFill>
                <a:latin typeface="微软雅黑" panose="020B0503020204020204" pitchFamily="34" charset="-122"/>
                <a:ea typeface="微软雅黑" panose="020B0503020204020204" pitchFamily="34" charset="-122"/>
              </a:rPr>
              <a:t>员工座谈会</a:t>
            </a:r>
            <a:r>
              <a:rPr lang="zh-CN" altLang="en-US" dirty="0" smtClean="0">
                <a:latin typeface="微软雅黑" panose="020B0503020204020204" pitchFamily="34" charset="-122"/>
                <a:ea typeface="微软雅黑" panose="020B0503020204020204" pitchFamily="34" charset="-122"/>
              </a:rPr>
              <a:t>每</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月举办一次，倾听同仁的心声，切实的帮助同仁解决工作等方面的问题。</a:t>
            </a:r>
            <a:endParaRPr lang="zh-CN" altLang="en-US"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5470426" y="3639423"/>
            <a:ext cx="1338828" cy="369332"/>
          </a:xfrm>
          <a:prstGeom prst="rect">
            <a:avLst/>
          </a:prstGeom>
          <a:noFill/>
        </p:spPr>
        <p:txBody>
          <a:bodyPr wrap="none" rtlCol="0">
            <a:spAutoFit/>
          </a:bodyPr>
          <a:lstStyle/>
          <a:p>
            <a:r>
              <a:rPr lang="zh-CN" altLang="en-US" b="1" dirty="0" smtClean="0">
                <a:solidFill>
                  <a:srgbClr val="0000CC"/>
                </a:solidFill>
                <a:latin typeface="微软雅黑" panose="020B0503020204020204" pitchFamily="34" charset="-122"/>
                <a:ea typeface="微软雅黑" panose="020B0503020204020204" pitchFamily="34" charset="-122"/>
              </a:rPr>
              <a:t>员工生日会</a:t>
            </a:r>
            <a:endParaRPr lang="zh-CN" altLang="en-US" b="1" dirty="0">
              <a:solidFill>
                <a:srgbClr val="0000C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1888" y="4372720"/>
            <a:ext cx="4162684" cy="1754326"/>
          </a:xfrm>
          <a:prstGeom prst="rect">
            <a:avLst/>
          </a:prstGeom>
          <a:noFill/>
        </p:spPr>
        <p:txBody>
          <a:bodyPr wrap="square" rtlCol="0">
            <a:spAutoFit/>
          </a:bodyPr>
          <a:lstStyle/>
          <a:p>
            <a:r>
              <a:rPr lang="zh-CN" altLang="en-US" b="1" dirty="0" smtClean="0">
                <a:solidFill>
                  <a:srgbClr val="0000CC"/>
                </a:solidFill>
                <a:latin typeface="微软雅黑" panose="020B0503020204020204" pitchFamily="34" charset="-122"/>
                <a:ea typeface="微软雅黑" panose="020B0503020204020204" pitchFamily="34" charset="-122"/>
              </a:rPr>
              <a:t>员工生日会</a:t>
            </a:r>
            <a:r>
              <a:rPr lang="zh-CN" altLang="en-US" dirty="0" smtClean="0">
                <a:latin typeface="微软雅黑" panose="020B0503020204020204" pitchFamily="34" charset="-122"/>
                <a:ea typeface="微软雅黑" panose="020B0503020204020204" pitchFamily="34" charset="-122"/>
              </a:rPr>
              <a:t>每</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月举办一次，为生日当月的同仁举办生日</a:t>
            </a:r>
            <a:r>
              <a:rPr lang="en-US" altLang="zh-CN" dirty="0" smtClean="0">
                <a:latin typeface="微软雅黑" panose="020B0503020204020204" pitchFamily="34" charset="-122"/>
                <a:ea typeface="微软雅黑" panose="020B0503020204020204" pitchFamily="34" charset="-122"/>
              </a:rPr>
              <a:t>Party</a:t>
            </a:r>
            <a:r>
              <a:rPr lang="zh-CN" altLang="en-US" dirty="0" smtClean="0">
                <a:latin typeface="微软雅黑" panose="020B0503020204020204" pitchFamily="34" charset="-122"/>
                <a:ea typeface="微软雅黑" panose="020B0503020204020204" pitchFamily="34" charset="-122"/>
              </a:rPr>
              <a:t>，并穿插各种</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趣味游戏。</a:t>
            </a:r>
            <a:endParaRPr lang="en-US" altLang="zh-CN"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smtClean="0">
                <a:solidFill>
                  <a:srgbClr val="FF0000"/>
                </a:solidFill>
                <a:latin typeface="微软雅黑" panose="020B0503020204020204" pitchFamily="34" charset="-122"/>
                <a:ea typeface="微软雅黑" panose="020B0503020204020204" pitchFamily="34" charset="-122"/>
              </a:rPr>
              <a:t>除此以外，还有读书会、英语角。。。。。。。。</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35055" b="13266"/>
          <a:stretch>
            <a:fillRect/>
          </a:stretch>
        </p:blipFill>
        <p:spPr>
          <a:xfrm>
            <a:off x="0" y="1013552"/>
            <a:ext cx="9167358" cy="3097066"/>
          </a:xfrm>
          <a:prstGeom prst="rect">
            <a:avLst/>
          </a:prstGeom>
        </p:spPr>
      </p:pic>
      <p:sp>
        <p:nvSpPr>
          <p:cNvPr id="8" name="矩形 7"/>
          <p:cNvSpPr>
            <a:spLocks noChangeArrowheads="1"/>
          </p:cNvSpPr>
          <p:nvPr/>
        </p:nvSpPr>
        <p:spPr bwMode="auto">
          <a:xfrm>
            <a:off x="3640879" y="4722313"/>
            <a:ext cx="2258311" cy="79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5" tIns="25718" rIns="51435" bIns="25718">
            <a:spAutoFit/>
          </a:bodyPr>
          <a:lstStyle/>
          <a:p>
            <a:pPr algn="ctr"/>
            <a:r>
              <a:rPr lang="zh-CN" altLang="en-US" sz="2400" b="1" dirty="0">
                <a:solidFill>
                  <a:srgbClr val="7E9A26"/>
                </a:solidFill>
                <a:latin typeface="微软雅黑" panose="020B0503020204020204" pitchFamily="34" charset="-122"/>
                <a:ea typeface="微软雅黑" panose="020B0503020204020204" pitchFamily="34" charset="-122"/>
              </a:rPr>
              <a:t>岗位需求</a:t>
            </a:r>
            <a:endParaRPr lang="en-US" altLang="zh-CN" sz="2400" b="1" dirty="0">
              <a:solidFill>
                <a:srgbClr val="7E9A26"/>
              </a:solidFill>
              <a:latin typeface="微软雅黑" panose="020B0503020204020204" pitchFamily="34" charset="-122"/>
              <a:ea typeface="微软雅黑" panose="020B0503020204020204" pitchFamily="34" charset="-122"/>
            </a:endParaRPr>
          </a:p>
          <a:p>
            <a:pPr algn="ctr"/>
            <a:r>
              <a:rPr lang="zh-CN" altLang="en-US" sz="2400" b="1" dirty="0">
                <a:solidFill>
                  <a:srgbClr val="ABCE3A"/>
                </a:solidFill>
                <a:latin typeface="微软雅黑" panose="020B0503020204020204" pitchFamily="34" charset="-122"/>
                <a:ea typeface="微软雅黑" panose="020B0503020204020204" pitchFamily="34" charset="-122"/>
              </a:rPr>
              <a:t>我们需要的人才</a:t>
            </a:r>
            <a:endParaRPr lang="en-US" altLang="zh-CN" sz="2400" b="1" dirty="0">
              <a:solidFill>
                <a:srgbClr val="ABCE3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a:xfrm>
            <a:off x="-121607" y="6320738"/>
            <a:ext cx="609600" cy="281354"/>
          </a:xfrm>
        </p:spPr>
        <p:txBody>
          <a:bodyPr/>
          <a:lstStyle/>
          <a:p>
            <a:fld id="{C43D3191-85A2-465D-B355-249813FEFC27}" type="slidenum">
              <a:rPr lang="zh-CN" altLang="en-US" smtClean="0"/>
            </a:fld>
            <a:endParaRPr lang="zh-CN" altLang="en-US" dirty="0"/>
          </a:p>
        </p:txBody>
      </p:sp>
      <p:sp>
        <p:nvSpPr>
          <p:cNvPr id="5" name="Text Box 34"/>
          <p:cNvSpPr txBox="1">
            <a:spLocks noChangeArrowheads="1"/>
          </p:cNvSpPr>
          <p:nvPr/>
        </p:nvSpPr>
        <p:spPr bwMode="auto">
          <a:xfrm>
            <a:off x="398819" y="410628"/>
            <a:ext cx="6905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PMingLiU"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PMingLiU"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PMingLiU"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9pPr>
          </a:lstStyle>
          <a:p>
            <a:pPr eaLnBrk="1" hangingPunct="1">
              <a:spcBef>
                <a:spcPct val="50000"/>
              </a:spcBef>
              <a:buFontTx/>
              <a:buNone/>
            </a:pPr>
            <a:r>
              <a:rPr lang="en-US" altLang="zh-CN" sz="2400" b="1" dirty="0">
                <a:solidFill>
                  <a:schemeClr val="bg1"/>
                </a:solidFill>
                <a:latin typeface="微软雅黑" panose="020B0503020204020204" pitchFamily="34" charset="-122"/>
                <a:ea typeface="微软雅黑" panose="020B0503020204020204" pitchFamily="34" charset="-122"/>
              </a:rPr>
              <a:t>Manpower needs</a:t>
            </a:r>
            <a:endParaRPr kumimoji="1" lang="en-US" altLang="zh-TW" sz="24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1276" y="4061036"/>
            <a:ext cx="3900588" cy="2295659"/>
          </a:xfrm>
          <a:prstGeom prst="rect">
            <a:avLst/>
          </a:prstGeom>
        </p:spPr>
      </p:pic>
      <p:sp>
        <p:nvSpPr>
          <p:cNvPr id="8" name="矩形 7"/>
          <p:cNvSpPr/>
          <p:nvPr/>
        </p:nvSpPr>
        <p:spPr>
          <a:xfrm>
            <a:off x="398819" y="1088078"/>
            <a:ext cx="8331524" cy="3539430"/>
          </a:xfrm>
          <a:prstGeom prst="rect">
            <a:avLst/>
          </a:prstGeom>
          <a:solidFill>
            <a:schemeClr val="accent6">
              <a:lumMod val="20000"/>
              <a:lumOff val="80000"/>
            </a:schemeClr>
          </a:solidFill>
        </p:spPr>
        <p:txBody>
          <a:bodyPr wrap="square">
            <a:spAutoFit/>
          </a:bodyPr>
          <a:lstStyle/>
          <a:p>
            <a:pPr fontAlgn="base">
              <a:lnSpc>
                <a:spcPct val="200000"/>
              </a:lnSpc>
              <a:spcBef>
                <a:spcPct val="0"/>
              </a:spcBef>
              <a:spcAft>
                <a:spcPct val="0"/>
              </a:spcAft>
            </a:pPr>
            <a:r>
              <a:rPr lang="zh-CN" altLang="en-US" sz="1400" b="1" dirty="0" smtClean="0">
                <a:solidFill>
                  <a:schemeClr val="tx1">
                    <a:lumMod val="95000"/>
                    <a:lumOff val="5000"/>
                  </a:schemeClr>
                </a:solidFill>
                <a:latin typeface="微软雅黑" panose="020B0503020204020204" pitchFamily="34" charset="-122"/>
                <a:ea typeface="微软雅黑" panose="020B0503020204020204" pitchFamily="34" charset="-122"/>
              </a:rPr>
              <a:t>招聘岗位：</a:t>
            </a:r>
            <a:endParaRPr lang="en-US" altLang="zh-CN" sz="1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zh-CN" altLang="en-US" sz="1400" b="1" dirty="0" smtClean="0">
                <a:solidFill>
                  <a:schemeClr val="tx1">
                    <a:lumMod val="95000"/>
                    <a:lumOff val="5000"/>
                  </a:schemeClr>
                </a:solidFill>
                <a:latin typeface="微软雅黑" panose="020B0503020204020204" pitchFamily="34" charset="-122"/>
                <a:ea typeface="微软雅黑" panose="020B0503020204020204" pitchFamily="34" charset="-122"/>
              </a:rPr>
              <a:t>助理工程师</a:t>
            </a:r>
            <a:endParaRPr lang="en-US" altLang="zh-CN" sz="14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、协助工程师处理设备工艺还有生产异常。</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、保养设备机台，点检及维护。</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zh-CN" altLang="en-US" sz="1400" b="1" dirty="0" smtClean="0">
                <a:solidFill>
                  <a:schemeClr val="tx1">
                    <a:lumMod val="95000"/>
                    <a:lumOff val="5000"/>
                  </a:schemeClr>
                </a:solidFill>
                <a:latin typeface="微软雅黑" panose="020B0503020204020204" pitchFamily="34" charset="-122"/>
                <a:ea typeface="微软雅黑" panose="020B0503020204020204" pitchFamily="34" charset="-122"/>
              </a:rPr>
              <a:t>生产技术员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、按</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标准操作流程操作生产机台，确保没有失误操作</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生产机台做日常的检测确保产品的安全生产</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fontAlgn="base">
              <a:lnSpc>
                <a:spcPct val="200000"/>
              </a:lnSpc>
              <a:spcBef>
                <a:spcPct val="0"/>
              </a:spcBef>
              <a:spcAft>
                <a:spcPct val="0"/>
              </a:spcAft>
            </a:pP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、及时</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反馈机台状况确保机台故障及时得到解决</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a:xfrm>
            <a:off x="-121607" y="6320738"/>
            <a:ext cx="609600" cy="281354"/>
          </a:xfrm>
        </p:spPr>
        <p:txBody>
          <a:bodyPr/>
          <a:lstStyle/>
          <a:p>
            <a:fld id="{C43D3191-85A2-465D-B355-249813FEFC27}" type="slidenum">
              <a:rPr lang="zh-CN" altLang="en-US" smtClean="0"/>
            </a:fld>
            <a:endParaRPr lang="zh-CN" altLang="en-US" dirty="0"/>
          </a:p>
        </p:txBody>
      </p:sp>
      <p:sp>
        <p:nvSpPr>
          <p:cNvPr id="5" name="Text Box 34"/>
          <p:cNvSpPr txBox="1">
            <a:spLocks noChangeArrowheads="1"/>
          </p:cNvSpPr>
          <p:nvPr/>
        </p:nvSpPr>
        <p:spPr bwMode="auto">
          <a:xfrm>
            <a:off x="398819" y="410628"/>
            <a:ext cx="6905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PMingLiU"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PMingLiU"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PMingLiU"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9pPr>
          </a:lstStyle>
          <a:p>
            <a:pPr eaLnBrk="1" hangingPunct="1">
              <a:spcBef>
                <a:spcPct val="50000"/>
              </a:spcBef>
              <a:buFontTx/>
              <a:buNone/>
            </a:pPr>
            <a:r>
              <a:rPr lang="en-US" altLang="zh-CN" sz="2400" b="1" dirty="0">
                <a:solidFill>
                  <a:schemeClr val="bg1"/>
                </a:solidFill>
                <a:latin typeface="微软雅黑" panose="020B0503020204020204" pitchFamily="34" charset="-122"/>
                <a:ea typeface="微软雅黑" panose="020B0503020204020204" pitchFamily="34" charset="-122"/>
              </a:rPr>
              <a:t>Working Environment </a:t>
            </a:r>
            <a:endParaRPr kumimoji="1" lang="en-US" altLang="zh-TW" sz="24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87993" y="1203796"/>
            <a:ext cx="8039062" cy="4932599"/>
            <a:chOff x="827584" y="599923"/>
            <a:chExt cx="4729448" cy="4065177"/>
          </a:xfrm>
        </p:grpSpPr>
        <p:pic>
          <p:nvPicPr>
            <p:cNvPr id="7" name="图片 6"/>
            <p:cNvPicPr>
              <a:picLocks noChangeAspect="1"/>
            </p:cNvPicPr>
            <p:nvPr/>
          </p:nvPicPr>
          <p:blipFill>
            <a:blip r:embed="rId1" cstate="email"/>
            <a:stretch>
              <a:fillRect/>
            </a:stretch>
          </p:blipFill>
          <p:spPr>
            <a:xfrm>
              <a:off x="827584" y="599923"/>
              <a:ext cx="4729448" cy="3537000"/>
            </a:xfrm>
            <a:prstGeom prst="rect">
              <a:avLst/>
            </a:prstGeom>
          </p:spPr>
        </p:pic>
        <p:sp>
          <p:nvSpPr>
            <p:cNvPr id="9" name="流程图: 过程 8"/>
            <p:cNvSpPr/>
            <p:nvPr/>
          </p:nvSpPr>
          <p:spPr bwMode="auto">
            <a:xfrm>
              <a:off x="1652741" y="2167158"/>
              <a:ext cx="819512" cy="566777"/>
            </a:xfrm>
            <a:prstGeom prst="flowChartProcess">
              <a:avLst/>
            </a:prstGeom>
            <a:noFill/>
            <a:ln w="2857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rgbClr val="000066"/>
                </a:solidFill>
                <a:latin typeface="Arial" panose="020B0604020202020204" pitchFamily="34" charset="0"/>
              </a:endParaRPr>
            </a:p>
          </p:txBody>
        </p:sp>
        <p:sp>
          <p:nvSpPr>
            <p:cNvPr id="10" name="线形标注 1(带边框和强调线) 9"/>
            <p:cNvSpPr/>
            <p:nvPr/>
          </p:nvSpPr>
          <p:spPr bwMode="auto">
            <a:xfrm>
              <a:off x="944823" y="4220046"/>
              <a:ext cx="1268361" cy="415265"/>
            </a:xfrm>
            <a:prstGeom prst="accentBorderCallout1">
              <a:avLst>
                <a:gd name="adj1" fmla="val 18750"/>
                <a:gd name="adj2" fmla="val -8333"/>
                <a:gd name="adj3" fmla="val -359813"/>
                <a:gd name="adj4" fmla="val 5587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设备电脑操作区</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流程图: 过程 10"/>
            <p:cNvSpPr/>
            <p:nvPr/>
          </p:nvSpPr>
          <p:spPr bwMode="auto">
            <a:xfrm rot="20908205">
              <a:off x="2664293" y="2324694"/>
              <a:ext cx="1275852" cy="566777"/>
            </a:xfrm>
            <a:prstGeom prst="flowChartProcess">
              <a:avLst/>
            </a:prstGeom>
            <a:noFill/>
            <a:ln w="2857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rgbClr val="000066"/>
                </a:solidFill>
                <a:latin typeface="Arial" panose="020B0604020202020204" pitchFamily="34" charset="0"/>
              </a:endParaRPr>
            </a:p>
          </p:txBody>
        </p:sp>
        <p:sp>
          <p:nvSpPr>
            <p:cNvPr id="12" name="线形标注 1(带边框和强调线) 11"/>
            <p:cNvSpPr/>
            <p:nvPr/>
          </p:nvSpPr>
          <p:spPr bwMode="auto">
            <a:xfrm>
              <a:off x="2622935" y="4236690"/>
              <a:ext cx="940696" cy="415265"/>
            </a:xfrm>
            <a:prstGeom prst="accentBorderCallout1">
              <a:avLst>
                <a:gd name="adj1" fmla="val 18750"/>
                <a:gd name="adj2" fmla="val -8333"/>
                <a:gd name="adj3" fmla="val -330513"/>
                <a:gd name="adj4" fmla="val 5587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产品</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放置区</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3" name="流程图: 过程 12"/>
            <p:cNvSpPr/>
            <p:nvPr/>
          </p:nvSpPr>
          <p:spPr bwMode="auto">
            <a:xfrm>
              <a:off x="4190321" y="2234779"/>
              <a:ext cx="730164" cy="457702"/>
            </a:xfrm>
            <a:prstGeom prst="flowChartProcess">
              <a:avLst/>
            </a:prstGeom>
            <a:noFill/>
            <a:ln w="28575"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rgbClr val="000066"/>
                </a:solidFill>
                <a:latin typeface="Arial" panose="020B0604020202020204" pitchFamily="34" charset="0"/>
              </a:endParaRPr>
            </a:p>
          </p:txBody>
        </p:sp>
        <p:sp>
          <p:nvSpPr>
            <p:cNvPr id="14" name="线形标注 1(带边框和强调线) 13"/>
            <p:cNvSpPr/>
            <p:nvPr/>
          </p:nvSpPr>
          <p:spPr bwMode="auto">
            <a:xfrm>
              <a:off x="4190321" y="4249835"/>
              <a:ext cx="1098874" cy="415265"/>
            </a:xfrm>
            <a:prstGeom prst="accentBorderCallout1">
              <a:avLst>
                <a:gd name="adj1" fmla="val 18750"/>
                <a:gd name="adj2" fmla="val -8333"/>
                <a:gd name="adj3" fmla="val -367804"/>
                <a:gd name="adj4" fmla="val 5744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产品</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电脑过账</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
          <p:cNvSpPr txBox="1">
            <a:spLocks noChangeArrowheads="1"/>
          </p:cNvSpPr>
          <p:nvPr/>
        </p:nvSpPr>
        <p:spPr bwMode="auto">
          <a:xfrm>
            <a:off x="190500" y="1268760"/>
            <a:ext cx="457200" cy="2308324"/>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员工成长通道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82272" y="1592130"/>
            <a:ext cx="7848872" cy="4381349"/>
            <a:chOff x="255407" y="1415568"/>
            <a:chExt cx="8724217" cy="5076779"/>
          </a:xfrm>
        </p:grpSpPr>
        <p:grpSp>
          <p:nvGrpSpPr>
            <p:cNvPr id="5" name="组合 4"/>
            <p:cNvGrpSpPr/>
            <p:nvPr/>
          </p:nvGrpSpPr>
          <p:grpSpPr>
            <a:xfrm>
              <a:off x="255407" y="1742995"/>
              <a:ext cx="2631188" cy="4433119"/>
              <a:chOff x="1588" y="1780381"/>
              <a:chExt cx="2631188" cy="4433119"/>
            </a:xfrm>
          </p:grpSpPr>
          <p:sp>
            <p:nvSpPr>
              <p:cNvPr id="44" name="椭圆 65"/>
              <p:cNvSpPr>
                <a:spLocks noChangeArrowheads="1"/>
              </p:cNvSpPr>
              <p:nvPr/>
            </p:nvSpPr>
            <p:spPr bwMode="auto">
              <a:xfrm>
                <a:off x="1588" y="3959225"/>
                <a:ext cx="1284287" cy="441325"/>
              </a:xfrm>
              <a:prstGeom prst="ellipse">
                <a:avLst/>
              </a:prstGeom>
              <a:noFill/>
              <a:ln w="38100">
                <a:solidFill>
                  <a:srgbClr val="BFBFBF"/>
                </a:solidFill>
                <a:round/>
              </a:ln>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2065" y="1780381"/>
                <a:ext cx="2570711" cy="4433119"/>
                <a:chOff x="-56997" y="1785938"/>
                <a:chExt cx="2570711" cy="4433119"/>
              </a:xfrm>
            </p:grpSpPr>
            <p:sp>
              <p:nvSpPr>
                <p:cNvPr id="46" name="Rectangle 3"/>
                <p:cNvSpPr>
                  <a:spLocks noChangeArrowheads="1"/>
                </p:cNvSpPr>
                <p:nvPr/>
              </p:nvSpPr>
              <p:spPr bwMode="auto">
                <a:xfrm>
                  <a:off x="254000" y="2029955"/>
                  <a:ext cx="205333" cy="427954"/>
                </a:xfrm>
                <a:prstGeom prst="rect">
                  <a:avLst/>
                </a:prstGeom>
                <a:noFill/>
                <a:ln w="9525">
                  <a:noFill/>
                  <a:miter lim="800000"/>
                </a:ln>
              </p:spPr>
              <p:txBody>
                <a:bodyPr wrap="none" anchor="ctr">
                  <a:spAutoFit/>
                </a:bodyPr>
                <a:lstStyle/>
                <a:p>
                  <a:endParaRPr lang="zh-CN" altLang="zh-CN">
                    <a:latin typeface="微软雅黑" panose="020B0503020204020204" pitchFamily="34" charset="-122"/>
                    <a:ea typeface="微软雅黑" panose="020B0503020204020204" pitchFamily="34" charset="-122"/>
                  </a:endParaRPr>
                </a:p>
              </p:txBody>
            </p:sp>
            <p:sp>
              <p:nvSpPr>
                <p:cNvPr id="47" name="Rectangle 5"/>
                <p:cNvSpPr>
                  <a:spLocks noChangeArrowheads="1"/>
                </p:cNvSpPr>
                <p:nvPr/>
              </p:nvSpPr>
              <p:spPr bwMode="auto">
                <a:xfrm>
                  <a:off x="254000" y="2134730"/>
                  <a:ext cx="205333" cy="427954"/>
                </a:xfrm>
                <a:prstGeom prst="rect">
                  <a:avLst/>
                </a:prstGeom>
                <a:noFill/>
                <a:ln w="9525">
                  <a:noFill/>
                  <a:miter lim="800000"/>
                </a:ln>
              </p:spPr>
              <p:txBody>
                <a:bodyPr wrap="none" anchor="ctr">
                  <a:spAutoFit/>
                </a:bodyPr>
                <a:lstStyle/>
                <a:p>
                  <a:endParaRPr lang="zh-CN" altLang="zh-CN">
                    <a:latin typeface="微软雅黑" panose="020B0503020204020204" pitchFamily="34" charset="-122"/>
                    <a:ea typeface="微软雅黑" panose="020B0503020204020204" pitchFamily="34" charset="-122"/>
                  </a:endParaRPr>
                </a:p>
              </p:txBody>
            </p:sp>
            <p:sp>
              <p:nvSpPr>
                <p:cNvPr id="48" name="Line 10"/>
                <p:cNvSpPr>
                  <a:spLocks noChangeShapeType="1"/>
                </p:cNvSpPr>
                <p:nvPr/>
              </p:nvSpPr>
              <p:spPr bwMode="auto">
                <a:xfrm flipV="1">
                  <a:off x="754063" y="1785938"/>
                  <a:ext cx="1295400" cy="1071562"/>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49" name="Text Box 12"/>
                <p:cNvSpPr txBox="1">
                  <a:spLocks noChangeArrowheads="1"/>
                </p:cNvSpPr>
                <p:nvPr/>
              </p:nvSpPr>
              <p:spPr bwMode="auto">
                <a:xfrm rot="20934811">
                  <a:off x="807331" y="2926720"/>
                  <a:ext cx="1480880" cy="392291"/>
                </a:xfrm>
                <a:prstGeom prst="rect">
                  <a:avLst/>
                </a:prstGeom>
                <a:noFill/>
                <a:ln w="9525">
                  <a:noFill/>
                  <a:miter lim="800000"/>
                </a:ln>
                <a:effectLst/>
              </p:spPr>
              <p:txBody>
                <a:bodyPr wrap="square" anchor="b">
                  <a:spAutoFit/>
                </a:bodyPr>
                <a:lstStyle/>
                <a:p>
                  <a:pPr>
                    <a:spcBef>
                      <a:spcPct val="50000"/>
                    </a:spcBef>
                    <a:defRP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技术成长线</a:t>
                  </a:r>
                  <a:endPar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0" name="Line 14"/>
                <p:cNvSpPr>
                  <a:spLocks noChangeShapeType="1"/>
                </p:cNvSpPr>
                <p:nvPr/>
              </p:nvSpPr>
              <p:spPr bwMode="auto">
                <a:xfrm flipV="1">
                  <a:off x="968375" y="3359150"/>
                  <a:ext cx="1079500" cy="141288"/>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51" name="Text Box 15"/>
                <p:cNvSpPr txBox="1">
                  <a:spLocks noChangeArrowheads="1"/>
                </p:cNvSpPr>
                <p:nvPr/>
              </p:nvSpPr>
              <p:spPr bwMode="auto">
                <a:xfrm rot="19133756">
                  <a:off x="497715" y="1917607"/>
                  <a:ext cx="1561966" cy="392291"/>
                </a:xfrm>
                <a:prstGeom prst="rect">
                  <a:avLst/>
                </a:prstGeom>
                <a:noFill/>
                <a:ln w="9525">
                  <a:noFill/>
                  <a:miter lim="800000"/>
                </a:ln>
                <a:effectLst/>
              </p:spPr>
              <p:txBody>
                <a:bodyPr wrap="square" anchor="b">
                  <a:spAutoFit/>
                </a:bodyPr>
                <a:lstStyle/>
                <a:p>
                  <a:pPr>
                    <a:spcBef>
                      <a:spcPct val="50000"/>
                    </a:spcBef>
                    <a:defRPr/>
                  </a:pPr>
                  <a:r>
                    <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专家成长线</a:t>
                  </a:r>
                  <a:endParaRPr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2" name="Line 16"/>
                <p:cNvSpPr>
                  <a:spLocks noChangeShapeType="1"/>
                </p:cNvSpPr>
                <p:nvPr/>
              </p:nvSpPr>
              <p:spPr bwMode="auto">
                <a:xfrm>
                  <a:off x="1039813" y="4000500"/>
                  <a:ext cx="977900" cy="88265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53" name="Text Box 17"/>
                <p:cNvSpPr txBox="1">
                  <a:spLocks noChangeArrowheads="1"/>
                </p:cNvSpPr>
                <p:nvPr/>
              </p:nvSpPr>
              <p:spPr bwMode="auto">
                <a:xfrm rot="2605378">
                  <a:off x="889551" y="4180672"/>
                  <a:ext cx="1624163" cy="392291"/>
                </a:xfrm>
                <a:prstGeom prst="rect">
                  <a:avLst/>
                </a:prstGeom>
                <a:noFill/>
                <a:ln w="9525">
                  <a:noFill/>
                  <a:miter lim="800000"/>
                </a:ln>
              </p:spPr>
              <p:txBody>
                <a:bodyPr wrap="square" anchor="b">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rPr>
                    <a:t>管理成长线</a:t>
                  </a:r>
                  <a:endParaRPr lang="zh-CN" altLang="en-US" sz="1600" b="1" dirty="0">
                    <a:latin typeface="微软雅黑" panose="020B0503020204020204" pitchFamily="34" charset="-122"/>
                    <a:ea typeface="微软雅黑" panose="020B0503020204020204" pitchFamily="34" charset="-122"/>
                  </a:endParaRPr>
                </a:p>
              </p:txBody>
            </p:sp>
            <p:sp>
              <p:nvSpPr>
                <p:cNvPr id="54" name="Line 14"/>
                <p:cNvSpPr>
                  <a:spLocks noChangeShapeType="1"/>
                </p:cNvSpPr>
                <p:nvPr/>
              </p:nvSpPr>
              <p:spPr bwMode="auto">
                <a:xfrm>
                  <a:off x="754063" y="4786313"/>
                  <a:ext cx="1143000" cy="1357312"/>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55" name="Text Box 17"/>
                <p:cNvSpPr txBox="1">
                  <a:spLocks noChangeArrowheads="1"/>
                </p:cNvSpPr>
                <p:nvPr/>
              </p:nvSpPr>
              <p:spPr bwMode="auto">
                <a:xfrm rot="3042681">
                  <a:off x="739760" y="5234680"/>
                  <a:ext cx="1592443" cy="376311"/>
                </a:xfrm>
                <a:prstGeom prst="rect">
                  <a:avLst/>
                </a:prstGeom>
                <a:noFill/>
                <a:ln w="9525">
                  <a:noFill/>
                  <a:miter lim="800000"/>
                </a:ln>
              </p:spPr>
              <p:txBody>
                <a:bodyPr wrap="square" anchor="b">
                  <a:spAutoFit/>
                </a:bodyPr>
                <a:lstStyle/>
                <a:p>
                  <a:pPr>
                    <a:spcBef>
                      <a:spcPct val="50000"/>
                    </a:spcBef>
                  </a:pPr>
                  <a:r>
                    <a:rPr lang="zh-CN" altLang="en-US" sz="1600" b="1" dirty="0">
                      <a:latin typeface="微软雅黑" panose="020B0503020204020204" pitchFamily="34" charset="-122"/>
                      <a:ea typeface="微软雅黑" panose="020B0503020204020204" pitchFamily="34" charset="-122"/>
                    </a:rPr>
                    <a:t>行政成长线</a:t>
                  </a:r>
                  <a:endParaRPr lang="zh-CN" altLang="en-US" sz="1600" b="1" dirty="0">
                    <a:latin typeface="微软雅黑" panose="020B0503020204020204" pitchFamily="34" charset="-122"/>
                    <a:ea typeface="微软雅黑" panose="020B0503020204020204" pitchFamily="34" charset="-122"/>
                  </a:endParaRPr>
                </a:p>
              </p:txBody>
            </p:sp>
            <p:sp>
              <p:nvSpPr>
                <p:cNvPr id="56" name="Freeform 45"/>
                <p:cNvSpPr/>
                <p:nvPr/>
              </p:nvSpPr>
              <p:spPr bwMode="auto">
                <a:xfrm>
                  <a:off x="290513" y="3394075"/>
                  <a:ext cx="63500" cy="174625"/>
                </a:xfrm>
                <a:custGeom>
                  <a:avLst/>
                  <a:gdLst>
                    <a:gd name="T0" fmla="*/ 0 w 747"/>
                    <a:gd name="T1" fmla="*/ 0 h 2030"/>
                    <a:gd name="T2" fmla="*/ 0 w 747"/>
                    <a:gd name="T3" fmla="*/ 0 h 2030"/>
                    <a:gd name="T4" fmla="*/ 0 w 747"/>
                    <a:gd name="T5" fmla="*/ 0 h 2030"/>
                    <a:gd name="T6" fmla="*/ 0 w 747"/>
                    <a:gd name="T7" fmla="*/ 0 h 2030"/>
                    <a:gd name="T8" fmla="*/ 0 w 747"/>
                    <a:gd name="T9" fmla="*/ 0 h 2030"/>
                    <a:gd name="T10" fmla="*/ 0 60000 65536"/>
                    <a:gd name="T11" fmla="*/ 0 60000 65536"/>
                    <a:gd name="T12" fmla="*/ 0 60000 65536"/>
                    <a:gd name="T13" fmla="*/ 0 60000 65536"/>
                    <a:gd name="T14" fmla="*/ 0 60000 65536"/>
                    <a:gd name="T15" fmla="*/ 0 w 747"/>
                    <a:gd name="T16" fmla="*/ 0 h 2030"/>
                    <a:gd name="T17" fmla="*/ 747 w 747"/>
                    <a:gd name="T18" fmla="*/ 2030 h 2030"/>
                  </a:gdLst>
                  <a:ahLst/>
                  <a:cxnLst>
                    <a:cxn ang="T10">
                      <a:pos x="T0" y="T1"/>
                    </a:cxn>
                    <a:cxn ang="T11">
                      <a:pos x="T2" y="T3"/>
                    </a:cxn>
                    <a:cxn ang="T12">
                      <a:pos x="T4" y="T5"/>
                    </a:cxn>
                    <a:cxn ang="T13">
                      <a:pos x="T6" y="T7"/>
                    </a:cxn>
                    <a:cxn ang="T14">
                      <a:pos x="T8" y="T9"/>
                    </a:cxn>
                  </a:cxnLst>
                  <a:rect l="T15" t="T16" r="T17" b="T18"/>
                  <a:pathLst>
                    <a:path w="747" h="2030">
                      <a:moveTo>
                        <a:pt x="494" y="0"/>
                      </a:moveTo>
                      <a:lnTo>
                        <a:pt x="747" y="68"/>
                      </a:lnTo>
                      <a:lnTo>
                        <a:pt x="747" y="2030"/>
                      </a:lnTo>
                      <a:lnTo>
                        <a:pt x="0" y="1828"/>
                      </a:lnTo>
                      <a:lnTo>
                        <a:pt x="494" y="0"/>
                      </a:lnTo>
                      <a:close/>
                    </a:path>
                  </a:pathLst>
                </a:custGeom>
                <a:solidFill>
                  <a:srgbClr val="0066FF"/>
                </a:solidFill>
                <a:ln w="9525">
                  <a:solidFill>
                    <a:srgbClr val="0066FF"/>
                  </a:solid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7" name="Oval 46"/>
                <p:cNvSpPr>
                  <a:spLocks noChangeArrowheads="1"/>
                </p:cNvSpPr>
                <p:nvPr/>
              </p:nvSpPr>
              <p:spPr bwMode="auto">
                <a:xfrm>
                  <a:off x="381142" y="2850234"/>
                  <a:ext cx="201612" cy="200025"/>
                </a:xfrm>
                <a:prstGeom prst="ellipse">
                  <a:avLst/>
                </a:prstGeom>
                <a:solidFill>
                  <a:srgbClr val="0066F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Freeform 47"/>
                <p:cNvSpPr/>
                <p:nvPr/>
              </p:nvSpPr>
              <p:spPr bwMode="auto">
                <a:xfrm>
                  <a:off x="235092" y="3091089"/>
                  <a:ext cx="493712" cy="1135063"/>
                </a:xfrm>
                <a:custGeom>
                  <a:avLst/>
                  <a:gdLst>
                    <a:gd name="T0" fmla="*/ 0 w 5740"/>
                    <a:gd name="T1" fmla="*/ 0 h 13184"/>
                    <a:gd name="T2" fmla="*/ 0 w 5740"/>
                    <a:gd name="T3" fmla="*/ 0 h 13184"/>
                    <a:gd name="T4" fmla="*/ 0 w 5740"/>
                    <a:gd name="T5" fmla="*/ 0 h 13184"/>
                    <a:gd name="T6" fmla="*/ 0 w 5740"/>
                    <a:gd name="T7" fmla="*/ 0 h 13184"/>
                    <a:gd name="T8" fmla="*/ 0 w 5740"/>
                    <a:gd name="T9" fmla="*/ 0 h 13184"/>
                    <a:gd name="T10" fmla="*/ 0 w 5740"/>
                    <a:gd name="T11" fmla="*/ 0 h 13184"/>
                    <a:gd name="T12" fmla="*/ 0 w 5740"/>
                    <a:gd name="T13" fmla="*/ 0 h 13184"/>
                    <a:gd name="T14" fmla="*/ 0 w 5740"/>
                    <a:gd name="T15" fmla="*/ 0 h 13184"/>
                    <a:gd name="T16" fmla="*/ 0 w 5740"/>
                    <a:gd name="T17" fmla="*/ 0 h 13184"/>
                    <a:gd name="T18" fmla="*/ 0 w 5740"/>
                    <a:gd name="T19" fmla="*/ 0 h 13184"/>
                    <a:gd name="T20" fmla="*/ 0 w 5740"/>
                    <a:gd name="T21" fmla="*/ 0 h 13184"/>
                    <a:gd name="T22" fmla="*/ 0 w 5740"/>
                    <a:gd name="T23" fmla="*/ 0 h 13184"/>
                    <a:gd name="T24" fmla="*/ 0 w 5740"/>
                    <a:gd name="T25" fmla="*/ 0 h 13184"/>
                    <a:gd name="T26" fmla="*/ 0 w 5740"/>
                    <a:gd name="T27" fmla="*/ 0 h 13184"/>
                    <a:gd name="T28" fmla="*/ 0 w 5740"/>
                    <a:gd name="T29" fmla="*/ 0 h 13184"/>
                    <a:gd name="T30" fmla="*/ 0 w 5740"/>
                    <a:gd name="T31" fmla="*/ 0 h 13184"/>
                    <a:gd name="T32" fmla="*/ 0 w 5740"/>
                    <a:gd name="T33" fmla="*/ 0 h 13184"/>
                    <a:gd name="T34" fmla="*/ 0 w 5740"/>
                    <a:gd name="T35" fmla="*/ 0 h 13184"/>
                    <a:gd name="T36" fmla="*/ 0 w 5740"/>
                    <a:gd name="T37" fmla="*/ 0 h 13184"/>
                    <a:gd name="T38" fmla="*/ 0 w 5740"/>
                    <a:gd name="T39" fmla="*/ 0 h 13184"/>
                    <a:gd name="T40" fmla="*/ 0 w 5740"/>
                    <a:gd name="T41" fmla="*/ 0 h 13184"/>
                    <a:gd name="T42" fmla="*/ 0 w 5740"/>
                    <a:gd name="T43" fmla="*/ 0 h 13184"/>
                    <a:gd name="T44" fmla="*/ 0 w 5740"/>
                    <a:gd name="T45" fmla="*/ 0 h 13184"/>
                    <a:gd name="T46" fmla="*/ 0 w 5740"/>
                    <a:gd name="T47" fmla="*/ 0 h 13184"/>
                    <a:gd name="T48" fmla="*/ 0 w 5740"/>
                    <a:gd name="T49" fmla="*/ 0 h 13184"/>
                    <a:gd name="T50" fmla="*/ 0 w 5740"/>
                    <a:gd name="T51" fmla="*/ 0 h 13184"/>
                    <a:gd name="T52" fmla="*/ 0 w 5740"/>
                    <a:gd name="T53" fmla="*/ 0 h 13184"/>
                    <a:gd name="T54" fmla="*/ 0 w 5740"/>
                    <a:gd name="T55" fmla="*/ 0 h 13184"/>
                    <a:gd name="T56" fmla="*/ 0 w 5740"/>
                    <a:gd name="T57" fmla="*/ 0 h 13184"/>
                    <a:gd name="T58" fmla="*/ 0 w 5740"/>
                    <a:gd name="T59" fmla="*/ 0 h 13184"/>
                    <a:gd name="T60" fmla="*/ 0 w 5740"/>
                    <a:gd name="T61" fmla="*/ 0 h 13184"/>
                    <a:gd name="T62" fmla="*/ 0 w 5740"/>
                    <a:gd name="T63" fmla="*/ 0 h 13184"/>
                    <a:gd name="T64" fmla="*/ 0 w 5740"/>
                    <a:gd name="T65" fmla="*/ 0 h 13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40"/>
                    <a:gd name="T100" fmla="*/ 0 h 13184"/>
                    <a:gd name="T101" fmla="*/ 5740 w 5740"/>
                    <a:gd name="T102" fmla="*/ 13184 h 131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40" h="13184">
                      <a:moveTo>
                        <a:pt x="1166" y="3"/>
                      </a:moveTo>
                      <a:lnTo>
                        <a:pt x="2452" y="3"/>
                      </a:lnTo>
                      <a:cubicBezTo>
                        <a:pt x="2833" y="0"/>
                        <a:pt x="2211" y="11"/>
                        <a:pt x="3287" y="3"/>
                      </a:cubicBezTo>
                      <a:lnTo>
                        <a:pt x="4576" y="3"/>
                      </a:lnTo>
                      <a:cubicBezTo>
                        <a:pt x="5183" y="3"/>
                        <a:pt x="5676" y="470"/>
                        <a:pt x="5729" y="1063"/>
                      </a:cubicBezTo>
                      <a:cubicBezTo>
                        <a:pt x="5736" y="1097"/>
                        <a:pt x="5740" y="1132"/>
                        <a:pt x="5740" y="1167"/>
                      </a:cubicBezTo>
                      <a:lnTo>
                        <a:pt x="5740" y="6109"/>
                      </a:lnTo>
                      <a:cubicBezTo>
                        <a:pt x="5740" y="6396"/>
                        <a:pt x="5508" y="6628"/>
                        <a:pt x="5221" y="6628"/>
                      </a:cubicBezTo>
                      <a:cubicBezTo>
                        <a:pt x="4934" y="6628"/>
                        <a:pt x="4702" y="6396"/>
                        <a:pt x="4702" y="6109"/>
                      </a:cubicBezTo>
                      <a:lnTo>
                        <a:pt x="4702" y="1876"/>
                      </a:lnTo>
                      <a:cubicBezTo>
                        <a:pt x="4702" y="1802"/>
                        <a:pt x="4642" y="1743"/>
                        <a:pt x="4569" y="1743"/>
                      </a:cubicBezTo>
                      <a:cubicBezTo>
                        <a:pt x="4495" y="1743"/>
                        <a:pt x="4435" y="1802"/>
                        <a:pt x="4435" y="1876"/>
                      </a:cubicBezTo>
                      <a:lnTo>
                        <a:pt x="4435" y="12493"/>
                      </a:lnTo>
                      <a:cubicBezTo>
                        <a:pt x="4435" y="12875"/>
                        <a:pt x="4126" y="13184"/>
                        <a:pt x="3745" y="13184"/>
                      </a:cubicBezTo>
                      <a:cubicBezTo>
                        <a:pt x="3363" y="13184"/>
                        <a:pt x="3054" y="12875"/>
                        <a:pt x="3054" y="12493"/>
                      </a:cubicBezTo>
                      <a:lnTo>
                        <a:pt x="3054" y="6731"/>
                      </a:lnTo>
                      <a:lnTo>
                        <a:pt x="2687" y="6731"/>
                      </a:lnTo>
                      <a:lnTo>
                        <a:pt x="2687" y="12493"/>
                      </a:lnTo>
                      <a:cubicBezTo>
                        <a:pt x="2687" y="12875"/>
                        <a:pt x="2378" y="13184"/>
                        <a:pt x="1996" y="13184"/>
                      </a:cubicBezTo>
                      <a:cubicBezTo>
                        <a:pt x="1615" y="13184"/>
                        <a:pt x="1305" y="12875"/>
                        <a:pt x="1305" y="12493"/>
                      </a:cubicBezTo>
                      <a:lnTo>
                        <a:pt x="1305" y="6399"/>
                      </a:lnTo>
                      <a:lnTo>
                        <a:pt x="1897" y="6559"/>
                      </a:lnTo>
                      <a:lnTo>
                        <a:pt x="2522" y="4248"/>
                      </a:lnTo>
                      <a:lnTo>
                        <a:pt x="1305" y="3919"/>
                      </a:lnTo>
                      <a:lnTo>
                        <a:pt x="1305" y="1876"/>
                      </a:lnTo>
                      <a:cubicBezTo>
                        <a:pt x="1305" y="1802"/>
                        <a:pt x="1246" y="1743"/>
                        <a:pt x="1172" y="1743"/>
                      </a:cubicBezTo>
                      <a:cubicBezTo>
                        <a:pt x="1099" y="1743"/>
                        <a:pt x="1039" y="1802"/>
                        <a:pt x="1039" y="1876"/>
                      </a:cubicBezTo>
                      <a:lnTo>
                        <a:pt x="1039" y="6109"/>
                      </a:lnTo>
                      <a:cubicBezTo>
                        <a:pt x="1039" y="6396"/>
                        <a:pt x="806" y="6628"/>
                        <a:pt x="519" y="6628"/>
                      </a:cubicBezTo>
                      <a:cubicBezTo>
                        <a:pt x="233" y="6628"/>
                        <a:pt x="0" y="6396"/>
                        <a:pt x="0" y="6109"/>
                      </a:cubicBezTo>
                      <a:lnTo>
                        <a:pt x="0" y="1167"/>
                      </a:lnTo>
                      <a:cubicBezTo>
                        <a:pt x="0" y="1132"/>
                        <a:pt x="4" y="1097"/>
                        <a:pt x="11" y="1063"/>
                      </a:cubicBezTo>
                      <a:cubicBezTo>
                        <a:pt x="65" y="469"/>
                        <a:pt x="558" y="3"/>
                        <a:pt x="1166" y="3"/>
                      </a:cubicBezTo>
                      <a:close/>
                    </a:path>
                  </a:pathLst>
                </a:custGeom>
                <a:solidFill>
                  <a:srgbClr val="0066F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9" name="Freeform 48"/>
                <p:cNvSpPr/>
                <p:nvPr/>
              </p:nvSpPr>
              <p:spPr bwMode="auto">
                <a:xfrm>
                  <a:off x="487363" y="3433763"/>
                  <a:ext cx="79375" cy="179387"/>
                </a:xfrm>
                <a:custGeom>
                  <a:avLst/>
                  <a:gdLst>
                    <a:gd name="T0" fmla="*/ 0 w 930"/>
                    <a:gd name="T1" fmla="*/ 0 h 2079"/>
                    <a:gd name="T2" fmla="*/ 0 w 930"/>
                    <a:gd name="T3" fmla="*/ 0 h 2079"/>
                    <a:gd name="T4" fmla="*/ 0 w 930"/>
                    <a:gd name="T5" fmla="*/ 0 h 2079"/>
                    <a:gd name="T6" fmla="*/ 0 w 930"/>
                    <a:gd name="T7" fmla="*/ 0 h 2079"/>
                    <a:gd name="T8" fmla="*/ 0 w 930"/>
                    <a:gd name="T9" fmla="*/ 0 h 2079"/>
                    <a:gd name="T10" fmla="*/ 0 w 930"/>
                    <a:gd name="T11" fmla="*/ 0 h 2079"/>
                    <a:gd name="T12" fmla="*/ 0 60000 65536"/>
                    <a:gd name="T13" fmla="*/ 0 60000 65536"/>
                    <a:gd name="T14" fmla="*/ 0 60000 65536"/>
                    <a:gd name="T15" fmla="*/ 0 60000 65536"/>
                    <a:gd name="T16" fmla="*/ 0 60000 65536"/>
                    <a:gd name="T17" fmla="*/ 0 60000 65536"/>
                    <a:gd name="T18" fmla="*/ 0 w 930"/>
                    <a:gd name="T19" fmla="*/ 0 h 2079"/>
                    <a:gd name="T20" fmla="*/ 930 w 930"/>
                    <a:gd name="T21" fmla="*/ 2079 h 2079"/>
                  </a:gdLst>
                  <a:ahLst/>
                  <a:cxnLst>
                    <a:cxn ang="T12">
                      <a:pos x="T0" y="T1"/>
                    </a:cxn>
                    <a:cxn ang="T13">
                      <a:pos x="T2" y="T3"/>
                    </a:cxn>
                    <a:cxn ang="T14">
                      <a:pos x="T4" y="T5"/>
                    </a:cxn>
                    <a:cxn ang="T15">
                      <a:pos x="T6" y="T7"/>
                    </a:cxn>
                    <a:cxn ang="T16">
                      <a:pos x="T8" y="T9"/>
                    </a:cxn>
                    <a:cxn ang="T17">
                      <a:pos x="T10" y="T11"/>
                    </a:cxn>
                  </a:cxnLst>
                  <a:rect l="T18" t="T19" r="T20" b="T21"/>
                  <a:pathLst>
                    <a:path w="930" h="2079">
                      <a:moveTo>
                        <a:pt x="930" y="251"/>
                      </a:moveTo>
                      <a:lnTo>
                        <a:pt x="435" y="2079"/>
                      </a:lnTo>
                      <a:lnTo>
                        <a:pt x="0" y="1962"/>
                      </a:lnTo>
                      <a:cubicBezTo>
                        <a:pt x="0" y="1953"/>
                        <a:pt x="3" y="1945"/>
                        <a:pt x="3" y="1936"/>
                      </a:cubicBezTo>
                      <a:lnTo>
                        <a:pt x="3" y="0"/>
                      </a:lnTo>
                      <a:lnTo>
                        <a:pt x="930" y="251"/>
                      </a:lnTo>
                      <a:close/>
                    </a:path>
                  </a:pathLst>
                </a:custGeom>
                <a:solidFill>
                  <a:srgbClr val="0066F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0" name="TextBox 67"/>
                <p:cNvSpPr txBox="1">
                  <a:spLocks noChangeArrowheads="1"/>
                </p:cNvSpPr>
                <p:nvPr/>
              </p:nvSpPr>
              <p:spPr bwMode="auto">
                <a:xfrm>
                  <a:off x="-56997" y="4396818"/>
                  <a:ext cx="1152526" cy="499280"/>
                </a:xfrm>
                <a:prstGeom prst="rect">
                  <a:avLst/>
                </a:prstGeom>
                <a:noFill/>
                <a:ln w="9525">
                  <a:noFill/>
                  <a:miter lim="800000"/>
                </a:ln>
              </p:spPr>
              <p:txBody>
                <a:bodyPr>
                  <a:spAutoFit/>
                </a:bodyPr>
                <a:lstStyle/>
                <a:p>
                  <a:pPr algn="ctr"/>
                  <a:r>
                    <a:rPr lang="zh-CN" altLang="en-US" sz="2200" dirty="0" smtClean="0">
                      <a:solidFill>
                        <a:srgbClr val="FF0000"/>
                      </a:solidFill>
                      <a:latin typeface="微软雅黑" panose="020B0503020204020204" pitchFamily="34" charset="-122"/>
                      <a:ea typeface="微软雅黑" panose="020B0503020204020204" pitchFamily="34" charset="-122"/>
                    </a:rPr>
                    <a:t>  新人</a:t>
                  </a:r>
                  <a:endParaRPr lang="zh-CN" altLang="en-US" sz="2200" dirty="0">
                    <a:solidFill>
                      <a:srgbClr val="FF0000"/>
                    </a:solidFill>
                    <a:latin typeface="微软雅黑" panose="020B0503020204020204" pitchFamily="34" charset="-122"/>
                    <a:ea typeface="微软雅黑" panose="020B0503020204020204" pitchFamily="34" charset="-122"/>
                  </a:endParaRPr>
                </a:p>
              </p:txBody>
            </p:sp>
          </p:grpSp>
        </p:grpSp>
        <p:sp>
          <p:nvSpPr>
            <p:cNvPr id="6" name="对角圆角矩形 5"/>
            <p:cNvSpPr/>
            <p:nvPr/>
          </p:nvSpPr>
          <p:spPr bwMode="auto">
            <a:xfrm>
              <a:off x="2604558" y="1463039"/>
              <a:ext cx="1129242" cy="559911"/>
            </a:xfrm>
            <a:prstGeom prst="round2DiagRect">
              <a:avLst/>
            </a:prstGeom>
            <a:solidFill>
              <a:schemeClr val="accent6">
                <a:lumMod val="20000"/>
                <a:lumOff val="8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初级技师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 name="对角圆角矩形 6"/>
            <p:cNvSpPr/>
            <p:nvPr/>
          </p:nvSpPr>
          <p:spPr bwMode="auto">
            <a:xfrm>
              <a:off x="3916014" y="1430019"/>
              <a:ext cx="1129242" cy="559911"/>
            </a:xfrm>
            <a:prstGeom prst="round2DiagRect">
              <a:avLst/>
            </a:prstGeom>
            <a:solidFill>
              <a:schemeClr val="accent4">
                <a:lumMod val="10000"/>
                <a:lumOff val="9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中级技师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对角圆角矩形 7"/>
            <p:cNvSpPr/>
            <p:nvPr/>
          </p:nvSpPr>
          <p:spPr bwMode="auto">
            <a:xfrm>
              <a:off x="5227470" y="1426049"/>
              <a:ext cx="1129242" cy="559911"/>
            </a:xfrm>
            <a:prstGeom prst="round2DiagRect">
              <a:avLst/>
            </a:prstGeom>
            <a:solidFill>
              <a:schemeClr val="accent6">
                <a:lumMod val="40000"/>
                <a:lumOff val="6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高级技师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对角圆角矩形 8"/>
            <p:cNvSpPr/>
            <p:nvPr/>
          </p:nvSpPr>
          <p:spPr bwMode="auto">
            <a:xfrm>
              <a:off x="6538926" y="1415569"/>
              <a:ext cx="1129242" cy="559911"/>
            </a:xfrm>
            <a:prstGeom prst="round2DiagRect">
              <a:avLst/>
            </a:prstGeom>
            <a:solidFill>
              <a:schemeClr val="accent4">
                <a:lumMod val="25000"/>
                <a:lumOff val="75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资深专家</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对角圆角矩形 9"/>
            <p:cNvSpPr/>
            <p:nvPr/>
          </p:nvSpPr>
          <p:spPr bwMode="auto">
            <a:xfrm>
              <a:off x="7850382" y="1415568"/>
              <a:ext cx="1129242" cy="559911"/>
            </a:xfrm>
            <a:prstGeom prst="round2DiagRect">
              <a:avLst/>
            </a:prstGeom>
            <a:solidFill>
              <a:schemeClr val="accent6">
                <a:lumMod val="75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权威专家</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对角圆角矩形 10"/>
            <p:cNvSpPr/>
            <p:nvPr/>
          </p:nvSpPr>
          <p:spPr bwMode="auto">
            <a:xfrm>
              <a:off x="2604558" y="2965846"/>
              <a:ext cx="1129242" cy="559911"/>
            </a:xfrm>
            <a:prstGeom prst="round2DiagRect">
              <a:avLst/>
            </a:prstGeom>
            <a:solidFill>
              <a:schemeClr val="accent1">
                <a:lumMod val="20000"/>
                <a:lumOff val="8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助理</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对角圆角矩形 11"/>
            <p:cNvSpPr/>
            <p:nvPr/>
          </p:nvSpPr>
          <p:spPr bwMode="auto">
            <a:xfrm>
              <a:off x="3916014" y="2932826"/>
              <a:ext cx="1129242" cy="559911"/>
            </a:xfrm>
            <a:prstGeom prst="round2DiagRect">
              <a:avLst/>
            </a:prstGeom>
            <a:solidFill>
              <a:schemeClr val="tx2">
                <a:lumMod val="20000"/>
                <a:lumOff val="8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对角圆角矩形 12"/>
            <p:cNvSpPr/>
            <p:nvPr/>
          </p:nvSpPr>
          <p:spPr bwMode="auto">
            <a:xfrm>
              <a:off x="5227470" y="2928856"/>
              <a:ext cx="1129242" cy="559911"/>
            </a:xfrm>
            <a:prstGeom prst="round2DiagRect">
              <a:avLst/>
            </a:prstGeom>
            <a:solidFill>
              <a:schemeClr val="accent1">
                <a:lumMod val="40000"/>
                <a:lumOff val="6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中级工程师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4" name="对角圆角矩形 13"/>
            <p:cNvSpPr/>
            <p:nvPr/>
          </p:nvSpPr>
          <p:spPr bwMode="auto">
            <a:xfrm>
              <a:off x="6538926" y="2918376"/>
              <a:ext cx="1129242" cy="559911"/>
            </a:xfrm>
            <a:prstGeom prst="round2DiagRect">
              <a:avLst/>
            </a:prstGeom>
            <a:solidFill>
              <a:schemeClr val="tx2">
                <a:lumMod val="40000"/>
                <a:lumOff val="60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高级</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工程师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7850382" y="2918375"/>
              <a:ext cx="1129242" cy="559911"/>
            </a:xfrm>
            <a:prstGeom prst="round2DiagRect">
              <a:avLst/>
            </a:prstGeom>
            <a:solidFill>
              <a:schemeClr val="accent1">
                <a:lumMod val="75000"/>
              </a:schemeClr>
            </a:solidFill>
            <a:ln>
              <a:solidFill>
                <a:schemeClr val="bg1">
                  <a:lumMod val="8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资深</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工程师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对角圆角矩形 16"/>
            <p:cNvSpPr/>
            <p:nvPr/>
          </p:nvSpPr>
          <p:spPr bwMode="auto">
            <a:xfrm>
              <a:off x="2587974" y="4534851"/>
              <a:ext cx="1129242" cy="559911"/>
            </a:xfrm>
            <a:prstGeom prst="round2DiagRect">
              <a:avLst/>
            </a:prstGeom>
            <a:solidFill>
              <a:srgbClr val="FCDF8E"/>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组长</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课长</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8" name="对角圆角矩形 17"/>
            <p:cNvSpPr/>
            <p:nvPr/>
          </p:nvSpPr>
          <p:spPr bwMode="auto">
            <a:xfrm>
              <a:off x="3899430" y="4501831"/>
              <a:ext cx="1129242" cy="559911"/>
            </a:xfrm>
            <a:prstGeom prst="round2DiagRect">
              <a:avLst/>
            </a:prstGeom>
            <a:solidFill>
              <a:srgbClr val="92D050"/>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经理</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副理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9" name="对角圆角矩形 18"/>
            <p:cNvSpPr/>
            <p:nvPr/>
          </p:nvSpPr>
          <p:spPr bwMode="auto">
            <a:xfrm>
              <a:off x="5210886" y="4497861"/>
              <a:ext cx="1129242" cy="559911"/>
            </a:xfrm>
            <a:prstGeom prst="round2DiagRect">
              <a:avLst/>
            </a:prstGeom>
            <a:solidFill>
              <a:srgbClr val="FFC000"/>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一级主管</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总助</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0" name="对角圆角矩形 19"/>
            <p:cNvSpPr/>
            <p:nvPr/>
          </p:nvSpPr>
          <p:spPr bwMode="auto">
            <a:xfrm>
              <a:off x="6522342" y="4487381"/>
              <a:ext cx="1129242" cy="559911"/>
            </a:xfrm>
            <a:prstGeom prst="round2DiagRect">
              <a:avLst/>
            </a:prstGeom>
            <a:solidFill>
              <a:srgbClr val="00B050"/>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副总</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总监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对角圆角矩形 20"/>
            <p:cNvSpPr/>
            <p:nvPr/>
          </p:nvSpPr>
          <p:spPr bwMode="auto">
            <a:xfrm>
              <a:off x="7833798" y="4487380"/>
              <a:ext cx="1129242" cy="559911"/>
            </a:xfrm>
            <a:prstGeom prst="round2DiagRect">
              <a:avLst/>
            </a:prstGeom>
            <a:solidFill>
              <a:srgbClr val="FF6547"/>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总经理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对角圆角矩形 21"/>
            <p:cNvSpPr/>
            <p:nvPr/>
          </p:nvSpPr>
          <p:spPr bwMode="auto">
            <a:xfrm>
              <a:off x="2549649" y="5932436"/>
              <a:ext cx="1129242" cy="559911"/>
            </a:xfrm>
            <a:prstGeom prst="round2DiagRect">
              <a:avLst/>
            </a:prstGeom>
            <a:solidFill>
              <a:schemeClr val="tx2">
                <a:lumMod val="40000"/>
                <a:lumOff val="60000"/>
              </a:schemeClr>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职员</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3" name="对角圆角矩形 22"/>
            <p:cNvSpPr/>
            <p:nvPr/>
          </p:nvSpPr>
          <p:spPr bwMode="auto">
            <a:xfrm>
              <a:off x="3861105" y="5899416"/>
              <a:ext cx="1129242" cy="559911"/>
            </a:xfrm>
            <a:prstGeom prst="round2DiagRect">
              <a:avLst/>
            </a:prstGeom>
            <a:solidFill>
              <a:schemeClr val="bg2">
                <a:lumMod val="90000"/>
              </a:schemeClr>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主办</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4" name="对角圆角矩形 23"/>
            <p:cNvSpPr/>
            <p:nvPr/>
          </p:nvSpPr>
          <p:spPr bwMode="auto">
            <a:xfrm>
              <a:off x="5172561" y="5895446"/>
              <a:ext cx="1129242" cy="559911"/>
            </a:xfrm>
            <a:prstGeom prst="round2DiagRect">
              <a:avLst/>
            </a:prstGeom>
            <a:solidFill>
              <a:schemeClr val="tx2">
                <a:lumMod val="60000"/>
                <a:lumOff val="40000"/>
              </a:schemeClr>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rPr>
                <a:t>三级专员</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5" name="对角圆角矩形 24"/>
            <p:cNvSpPr/>
            <p:nvPr/>
          </p:nvSpPr>
          <p:spPr bwMode="auto">
            <a:xfrm>
              <a:off x="6484017" y="5884966"/>
              <a:ext cx="1129242" cy="559911"/>
            </a:xfrm>
            <a:prstGeom prst="round2DiagRect">
              <a:avLst/>
            </a:prstGeom>
            <a:solidFill>
              <a:schemeClr val="bg2">
                <a:lumMod val="50000"/>
              </a:schemeClr>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二级专员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6" name="对角圆角矩形 25"/>
            <p:cNvSpPr/>
            <p:nvPr/>
          </p:nvSpPr>
          <p:spPr bwMode="auto">
            <a:xfrm>
              <a:off x="7795473" y="5884965"/>
              <a:ext cx="1129242" cy="559911"/>
            </a:xfrm>
            <a:prstGeom prst="round2DiagRect">
              <a:avLst/>
            </a:prstGeom>
            <a:solidFill>
              <a:schemeClr val="tx2">
                <a:lumMod val="75000"/>
              </a:schemeClr>
            </a:solid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rPr>
                <a:t>一级专员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8" name="Line 19"/>
            <p:cNvSpPr>
              <a:spLocks noChangeShapeType="1"/>
            </p:cNvSpPr>
            <p:nvPr/>
          </p:nvSpPr>
          <p:spPr bwMode="auto">
            <a:xfrm>
              <a:off x="3733800" y="174299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29" name="Line 19"/>
            <p:cNvSpPr>
              <a:spLocks noChangeShapeType="1"/>
            </p:cNvSpPr>
            <p:nvPr/>
          </p:nvSpPr>
          <p:spPr bwMode="auto">
            <a:xfrm>
              <a:off x="5053022" y="1733390"/>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0" name="Line 19"/>
            <p:cNvSpPr>
              <a:spLocks noChangeShapeType="1"/>
            </p:cNvSpPr>
            <p:nvPr/>
          </p:nvSpPr>
          <p:spPr bwMode="auto">
            <a:xfrm>
              <a:off x="6340128" y="174299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1" name="Line 19"/>
            <p:cNvSpPr>
              <a:spLocks noChangeShapeType="1"/>
            </p:cNvSpPr>
            <p:nvPr/>
          </p:nvSpPr>
          <p:spPr bwMode="auto">
            <a:xfrm>
              <a:off x="7668168" y="174299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2" name="Line 19"/>
            <p:cNvSpPr>
              <a:spLocks noChangeShapeType="1"/>
            </p:cNvSpPr>
            <p:nvPr/>
          </p:nvSpPr>
          <p:spPr bwMode="auto">
            <a:xfrm>
              <a:off x="3741566" y="320603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3" name="Line 19"/>
            <p:cNvSpPr>
              <a:spLocks noChangeShapeType="1"/>
            </p:cNvSpPr>
            <p:nvPr/>
          </p:nvSpPr>
          <p:spPr bwMode="auto">
            <a:xfrm>
              <a:off x="5060788" y="3196430"/>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4" name="Line 19"/>
            <p:cNvSpPr>
              <a:spLocks noChangeShapeType="1"/>
            </p:cNvSpPr>
            <p:nvPr/>
          </p:nvSpPr>
          <p:spPr bwMode="auto">
            <a:xfrm>
              <a:off x="6347894" y="320603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5" name="Line 19"/>
            <p:cNvSpPr>
              <a:spLocks noChangeShapeType="1"/>
            </p:cNvSpPr>
            <p:nvPr/>
          </p:nvSpPr>
          <p:spPr bwMode="auto">
            <a:xfrm>
              <a:off x="7675934" y="3206035"/>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6" name="Line 19"/>
            <p:cNvSpPr>
              <a:spLocks noChangeShapeType="1"/>
            </p:cNvSpPr>
            <p:nvPr/>
          </p:nvSpPr>
          <p:spPr bwMode="auto">
            <a:xfrm>
              <a:off x="3717216" y="480520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7" name="Line 19"/>
            <p:cNvSpPr>
              <a:spLocks noChangeShapeType="1"/>
            </p:cNvSpPr>
            <p:nvPr/>
          </p:nvSpPr>
          <p:spPr bwMode="auto">
            <a:xfrm>
              <a:off x="5036438" y="4795597"/>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8" name="Line 19"/>
            <p:cNvSpPr>
              <a:spLocks noChangeShapeType="1"/>
            </p:cNvSpPr>
            <p:nvPr/>
          </p:nvSpPr>
          <p:spPr bwMode="auto">
            <a:xfrm>
              <a:off x="6323544" y="480520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39" name="Line 19"/>
            <p:cNvSpPr>
              <a:spLocks noChangeShapeType="1"/>
            </p:cNvSpPr>
            <p:nvPr/>
          </p:nvSpPr>
          <p:spPr bwMode="auto">
            <a:xfrm>
              <a:off x="7651584" y="480520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40" name="Line 19"/>
            <p:cNvSpPr>
              <a:spLocks noChangeShapeType="1"/>
            </p:cNvSpPr>
            <p:nvPr/>
          </p:nvSpPr>
          <p:spPr bwMode="auto">
            <a:xfrm>
              <a:off x="3678891" y="619204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41" name="Line 19"/>
            <p:cNvSpPr>
              <a:spLocks noChangeShapeType="1"/>
            </p:cNvSpPr>
            <p:nvPr/>
          </p:nvSpPr>
          <p:spPr bwMode="auto">
            <a:xfrm>
              <a:off x="4998113" y="6182437"/>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42" name="Line 19"/>
            <p:cNvSpPr>
              <a:spLocks noChangeShapeType="1"/>
            </p:cNvSpPr>
            <p:nvPr/>
          </p:nvSpPr>
          <p:spPr bwMode="auto">
            <a:xfrm>
              <a:off x="6285219" y="619204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43" name="Line 19"/>
            <p:cNvSpPr>
              <a:spLocks noChangeShapeType="1"/>
            </p:cNvSpPr>
            <p:nvPr/>
          </p:nvSpPr>
          <p:spPr bwMode="auto">
            <a:xfrm>
              <a:off x="7613259" y="6192042"/>
              <a:ext cx="239078" cy="0"/>
            </a:xfrm>
            <a:prstGeom prst="line">
              <a:avLst/>
            </a:prstGeom>
            <a:noFill/>
            <a:ln w="28575">
              <a:solidFill>
                <a:schemeClr val="tx1"/>
              </a:solidFill>
              <a:prstDash val="sysDot"/>
              <a:round/>
              <a:tailEnd type="triangle" w="med" len="med"/>
            </a:ln>
          </p:spPr>
          <p:txBody>
            <a:bodyPr anchor="b"/>
            <a:lstStyle/>
            <a:p>
              <a:endParaRPr lang="zh-CN" altLang="en-US">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529297" y="337756"/>
            <a:ext cx="2964273"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Talent  Promotion</a:t>
            </a:r>
            <a:endParaRPr lang="zh-CN" altLang="en-US" dirty="0"/>
          </a:p>
        </p:txBody>
      </p:sp>
      <p:pic>
        <p:nvPicPr>
          <p:cNvPr id="61" name="图片 60"/>
          <p:cNvPicPr>
            <a:picLocks noChangeAspect="1"/>
          </p:cNvPicPr>
          <p:nvPr/>
        </p:nvPicPr>
        <p:blipFill rotWithShape="1">
          <a:blip r:embed="rId1">
            <a:extLst>
              <a:ext uri="{28A0092B-C50C-407E-A947-70E740481C1C}">
                <a14:useLocalDpi xmlns:a14="http://schemas.microsoft.com/office/drawing/2010/main" val="0"/>
              </a:ext>
            </a:extLst>
          </a:blip>
          <a:srcRect r="64102"/>
          <a:stretch>
            <a:fillRect/>
          </a:stretch>
        </p:blipFill>
        <p:spPr>
          <a:xfrm>
            <a:off x="40653" y="2067719"/>
            <a:ext cx="1436085" cy="28356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0069"/>
            <a:ext cx="7886700" cy="669017"/>
          </a:xfrm>
        </p:spPr>
        <p:txBody>
          <a:bodyPr>
            <a:norm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Salary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8" name="内容占位符 3"/>
          <p:cNvGraphicFramePr/>
          <p:nvPr>
            <p:custDataLst>
              <p:tags r:id="rId1"/>
            </p:custDataLst>
          </p:nvPr>
        </p:nvGraphicFramePr>
        <p:xfrm>
          <a:off x="628650" y="1785258"/>
          <a:ext cx="8112969" cy="2928973"/>
        </p:xfrm>
        <a:graphic>
          <a:graphicData uri="http://schemas.openxmlformats.org/drawingml/2006/table">
            <a:tbl>
              <a:tblPr/>
              <a:tblGrid>
                <a:gridCol w="696013"/>
                <a:gridCol w="775630"/>
                <a:gridCol w="6641326"/>
              </a:tblGrid>
              <a:tr h="925286">
                <a:tc rowSpan="3">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大专</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试用</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底薪</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2792</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月，加班费</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1800</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左右，合计</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4592</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元，（夜班津贴</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24</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次另计）</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70857">
                <a:tc vMerge="1">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转正</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底薪</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3392</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月，加班费</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1800</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左右，合计</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5192</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，（夜班津贴</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24</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次另计）</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132830">
                <a:tc vMerge="1">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学费</a:t>
                      </a:r>
                      <a:endPar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补贴</a:t>
                      </a:r>
                      <a:endPar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学费补贴：</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4800</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元</a:t>
                      </a:r>
                      <a:r>
                        <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年，每季度发放一次。</a:t>
                      </a:r>
                      <a:endPar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sp>
        <p:nvSpPr>
          <p:cNvPr id="3" name="矩形 2"/>
          <p:cNvSpPr/>
          <p:nvPr/>
        </p:nvSpPr>
        <p:spPr>
          <a:xfrm>
            <a:off x="283493" y="1141927"/>
            <a:ext cx="8458125" cy="521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smtClean="0">
                <a:solidFill>
                  <a:schemeClr val="tx1"/>
                </a:solidFill>
                <a:latin typeface="微软雅黑" panose="020B0503020204020204" pitchFamily="34" charset="-122"/>
                <a:ea typeface="微软雅黑" panose="020B0503020204020204" pitchFamily="34" charset="-122"/>
              </a:rPr>
              <a:t>1</a:t>
            </a:r>
            <a:r>
              <a:rPr lang="zh-CN" altLang="en-US" sz="1600" b="1" dirty="0" smtClean="0">
                <a:solidFill>
                  <a:schemeClr val="tx1"/>
                </a:solidFill>
                <a:latin typeface="微软雅黑" panose="020B0503020204020204" pitchFamily="34" charset="-122"/>
                <a:ea typeface="微软雅黑" panose="020B0503020204020204" pitchFamily="34" charset="-122"/>
              </a:rPr>
              <a:t>、目前在职大专实习生薪资状况（到手</a:t>
            </a:r>
            <a:r>
              <a:rPr lang="en-US" altLang="zh-CN" sz="1600" b="1" dirty="0" smtClean="0">
                <a:solidFill>
                  <a:schemeClr val="tx1"/>
                </a:solidFill>
                <a:latin typeface="微软雅黑" panose="020B0503020204020204" pitchFamily="34" charset="-122"/>
                <a:ea typeface="微软雅黑" panose="020B0503020204020204" pitchFamily="34" charset="-122"/>
              </a:rPr>
              <a:t>4500-5500</a:t>
            </a:r>
            <a:r>
              <a:rPr lang="zh-CN" altLang="en-US" sz="1600" b="1" dirty="0" smtClean="0">
                <a:solidFill>
                  <a:schemeClr val="tx1"/>
                </a:solidFill>
                <a:latin typeface="微软雅黑" panose="020B0503020204020204" pitchFamily="34" charset="-122"/>
                <a:ea typeface="微软雅黑" panose="020B0503020204020204" pitchFamily="34" charset="-122"/>
              </a:rPr>
              <a:t>元左右）</a:t>
            </a:r>
            <a:endParaRPr lang="en-US" altLang="zh-CN" sz="1600" b="1" dirty="0" smtClean="0">
              <a:solidFill>
                <a:schemeClr val="tx1"/>
              </a:solidFill>
              <a:latin typeface="微软雅黑" panose="020B0503020204020204" pitchFamily="34" charset="-122"/>
              <a:ea typeface="微软雅黑" panose="020B0503020204020204" pitchFamily="34" charset="-122"/>
            </a:endParaRPr>
          </a:p>
          <a:p>
            <a:r>
              <a:rPr lang="en-US" altLang="zh-CN" sz="1600" b="1" dirty="0" smtClean="0">
                <a:solidFill>
                  <a:schemeClr val="tx1"/>
                </a:solidFill>
                <a:latin typeface="微软雅黑" panose="020B0503020204020204" pitchFamily="34" charset="-122"/>
                <a:ea typeface="微软雅黑" panose="020B0503020204020204" pitchFamily="34" charset="-122"/>
              </a:rPr>
              <a:t>2</a:t>
            </a:r>
            <a:r>
              <a:rPr lang="zh-CN" altLang="en-US" sz="1600" b="1" dirty="0" smtClean="0">
                <a:solidFill>
                  <a:schemeClr val="tx1"/>
                </a:solidFill>
                <a:latin typeface="微软雅黑" panose="020B0503020204020204" pitchFamily="34" charset="-122"/>
                <a:ea typeface="微软雅黑" panose="020B0503020204020204" pitchFamily="34" charset="-122"/>
              </a:rPr>
              <a:t>、另有学费补贴</a:t>
            </a:r>
            <a:r>
              <a:rPr lang="en-US" altLang="zh-CN" sz="1600" b="1" dirty="0" smtClean="0">
                <a:solidFill>
                  <a:schemeClr val="tx1"/>
                </a:solidFill>
                <a:latin typeface="微软雅黑" panose="020B0503020204020204" pitchFamily="34" charset="-122"/>
                <a:ea typeface="微软雅黑" panose="020B0503020204020204" pitchFamily="34" charset="-122"/>
              </a:rPr>
              <a:t>4800</a:t>
            </a:r>
            <a:r>
              <a:rPr lang="zh-CN" altLang="en-US" sz="1600" b="1" dirty="0" smtClean="0">
                <a:solidFill>
                  <a:schemeClr val="tx1"/>
                </a:solidFill>
                <a:latin typeface="微软雅黑" panose="020B0503020204020204" pitchFamily="34" charset="-122"/>
                <a:ea typeface="微软雅黑" panose="020B0503020204020204" pitchFamily="34" charset="-122"/>
              </a:rPr>
              <a:t>元。</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9" name="TextBox 2"/>
          <p:cNvSpPr txBox="1"/>
          <p:nvPr/>
        </p:nvSpPr>
        <p:spPr>
          <a:xfrm>
            <a:off x="543472" y="4793180"/>
            <a:ext cx="8198146" cy="1200329"/>
          </a:xfrm>
          <a:prstGeom prst="rect">
            <a:avLst/>
          </a:prstGeom>
          <a:solidFill>
            <a:schemeClr val="accent5">
              <a:lumMod val="20000"/>
              <a:lumOff val="80000"/>
            </a:schemeClr>
          </a:solid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工作时间：</a:t>
            </a:r>
            <a:r>
              <a:rPr lang="zh-CN" altLang="en-US" sz="1400" dirty="0" smtClean="0">
                <a:latin typeface="微软雅黑" panose="020B0503020204020204" pitchFamily="34" charset="-122"/>
                <a:ea typeface="微软雅黑" panose="020B0503020204020204" pitchFamily="34" charset="-122"/>
              </a:rPr>
              <a:t>五休一或六休一，一个月倒班一次</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白班：</a:t>
            </a:r>
            <a:r>
              <a:rPr lang="en-US" altLang="zh-CN" sz="1400" dirty="0" smtClean="0">
                <a:latin typeface="微软雅黑" panose="020B0503020204020204" pitchFamily="34" charset="-122"/>
                <a:ea typeface="微软雅黑" panose="020B0503020204020204" pitchFamily="34" charset="-122"/>
              </a:rPr>
              <a:t>08:00—20:00(</a:t>
            </a:r>
            <a:r>
              <a:rPr lang="zh-CN" altLang="en-US" sz="1400" dirty="0" smtClean="0">
                <a:latin typeface="微软雅黑" panose="020B0503020204020204" pitchFamily="34" charset="-122"/>
                <a:ea typeface="微软雅黑" panose="020B0503020204020204" pitchFamily="34" charset="-122"/>
              </a:rPr>
              <a:t>中午休息</a:t>
            </a:r>
            <a:r>
              <a:rPr lang="en-US" altLang="zh-CN" sz="1400" dirty="0" smtClean="0">
                <a:latin typeface="微软雅黑" panose="020B0503020204020204" pitchFamily="34" charset="-122"/>
                <a:ea typeface="微软雅黑" panose="020B0503020204020204" pitchFamily="34" charset="-122"/>
              </a:rPr>
              <a:t>1.5H</a:t>
            </a:r>
            <a:r>
              <a:rPr lang="zh-CN" altLang="en-US" sz="1400" dirty="0" smtClean="0">
                <a:latin typeface="微软雅黑" panose="020B0503020204020204" pitchFamily="34" charset="-122"/>
                <a:ea typeface="微软雅黑" panose="020B0503020204020204" pitchFamily="34" charset="-122"/>
              </a:rPr>
              <a:t>、下午休息</a:t>
            </a:r>
            <a:r>
              <a:rPr lang="en-US" altLang="zh-CN" sz="1400" dirty="0" smtClean="0">
                <a:latin typeface="微软雅黑" panose="020B0503020204020204" pitchFamily="34" charset="-122"/>
                <a:ea typeface="微软雅黑" panose="020B0503020204020204" pitchFamily="34" charset="-122"/>
              </a:rPr>
              <a:t>0.5H)</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夜班：</a:t>
            </a:r>
            <a:r>
              <a:rPr lang="en-US" altLang="zh-CN" sz="1400" dirty="0" smtClean="0">
                <a:latin typeface="微软雅黑" panose="020B0503020204020204" pitchFamily="34" charset="-122"/>
                <a:ea typeface="微软雅黑" panose="020B0503020204020204" pitchFamily="34" charset="-122"/>
              </a:rPr>
              <a:t>20:00—08:00(</a:t>
            </a:r>
            <a:r>
              <a:rPr lang="zh-CN" altLang="en-US" sz="1400" dirty="0" smtClean="0">
                <a:latin typeface="微软雅黑" panose="020B0503020204020204" pitchFamily="34" charset="-122"/>
                <a:ea typeface="微软雅黑" panose="020B0503020204020204" pitchFamily="34" charset="-122"/>
              </a:rPr>
              <a:t>凌晨休息</a:t>
            </a:r>
            <a:r>
              <a:rPr lang="en-US" altLang="zh-CN" sz="1400" dirty="0" smtClean="0">
                <a:latin typeface="微软雅黑" panose="020B0503020204020204" pitchFamily="34" charset="-122"/>
                <a:ea typeface="微软雅黑" panose="020B0503020204020204" pitchFamily="34" charset="-122"/>
              </a:rPr>
              <a:t>1.5H</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早上</a:t>
            </a:r>
            <a:r>
              <a:rPr lang="zh-CN" altLang="en-US" sz="1400" dirty="0" smtClean="0">
                <a:latin typeface="微软雅黑" panose="020B0503020204020204" pitchFamily="34" charset="-122"/>
                <a:ea typeface="微软雅黑" panose="020B0503020204020204" pitchFamily="34" charset="-122"/>
              </a:rPr>
              <a:t>休息</a:t>
            </a:r>
            <a:r>
              <a:rPr lang="en-US" altLang="zh-CN" sz="1400" dirty="0">
                <a:latin typeface="微软雅黑" panose="020B0503020204020204" pitchFamily="34" charset="-122"/>
                <a:ea typeface="微软雅黑" panose="020B0503020204020204" pitchFamily="34" charset="-122"/>
              </a:rPr>
              <a:t>0.5H </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0515" y="3806284"/>
            <a:ext cx="7886700" cy="2322433"/>
          </a:xfrm>
        </p:spPr>
        <p:txBody>
          <a:bodyPr>
            <a:normAutofit/>
          </a:bodyPr>
          <a:lstStyle/>
          <a:p>
            <a:pPr>
              <a:lnSpc>
                <a:spcPct val="150000"/>
              </a:lnSpc>
            </a:pPr>
            <a:r>
              <a:rPr lang="zh-CN" altLang="en-US" sz="1600" b="1" dirty="0" smtClean="0">
                <a:solidFill>
                  <a:srgbClr val="000000"/>
                </a:solidFill>
                <a:latin typeface="微软雅黑" panose="020B0503020204020204" pitchFamily="34" charset="-122"/>
                <a:ea typeface="微软雅黑" panose="020B0503020204020204" pitchFamily="34" charset="-122"/>
              </a:rPr>
              <a:t>联系人</a:t>
            </a:r>
            <a:r>
              <a:rPr lang="zh-CN" altLang="en-US" sz="1600" b="1" dirty="0" smtClean="0">
                <a:solidFill>
                  <a:srgbClr val="000000"/>
                </a:solidFill>
                <a:latin typeface="微软雅黑" panose="020B0503020204020204" pitchFamily="34" charset="-122"/>
                <a:ea typeface="微软雅黑" panose="020B0503020204020204" pitchFamily="34" charset="-122"/>
              </a:rPr>
              <a:t>：邱老师</a:t>
            </a:r>
            <a:endParaRPr lang="en-US" altLang="zh-CN" sz="1600" b="1" dirty="0" smtClean="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00000"/>
                </a:solidFill>
                <a:latin typeface="微软雅黑" panose="020B0503020204020204" pitchFamily="34" charset="-122"/>
                <a:ea typeface="微软雅黑" panose="020B0503020204020204" pitchFamily="34" charset="-122"/>
              </a:rPr>
              <a:t>电话</a:t>
            </a:r>
            <a:r>
              <a:rPr lang="zh-CN" altLang="en-US" sz="1600" b="1" dirty="0" smtClean="0">
                <a:solidFill>
                  <a:srgbClr val="000000"/>
                </a:solidFill>
                <a:latin typeface="微软雅黑" panose="020B0503020204020204" pitchFamily="34" charset="-122"/>
                <a:ea typeface="微软雅黑" panose="020B0503020204020204" pitchFamily="34" charset="-122"/>
              </a:rPr>
              <a:t>：</a:t>
            </a:r>
            <a:r>
              <a:rPr lang="en-US" sz="1600" b="1" dirty="0" smtClean="0">
                <a:solidFill>
                  <a:srgbClr val="000000"/>
                </a:solidFill>
                <a:latin typeface="微软雅黑" panose="020B0503020204020204" pitchFamily="34" charset="-122"/>
                <a:ea typeface="微软雅黑" panose="020B0503020204020204" pitchFamily="34" charset="-122"/>
              </a:rPr>
              <a:t>13685025239</a:t>
            </a:r>
            <a:r>
              <a:rPr lang="zh-CN" altLang="en-US" sz="1600" b="1" dirty="0" smtClean="0">
                <a:solidFill>
                  <a:srgbClr val="000000"/>
                </a:solidFill>
                <a:latin typeface="微软雅黑" panose="020B0503020204020204" pitchFamily="34" charset="-122"/>
                <a:ea typeface="微软雅黑" panose="020B0503020204020204" pitchFamily="34" charset="-122"/>
              </a:rPr>
              <a:t>（微信同号）</a:t>
            </a:r>
            <a:endParaRPr lang="en-US" altLang="zh-CN" sz="1600"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rgbClr val="000000"/>
                </a:solidFill>
                <a:latin typeface="微软雅黑" panose="020B0503020204020204" pitchFamily="34" charset="-122"/>
                <a:ea typeface="微软雅黑" panose="020B0503020204020204" pitchFamily="34" charset="-122"/>
              </a:rPr>
              <a:t>联系邮箱</a:t>
            </a:r>
            <a:r>
              <a:rPr lang="zh-CN" altLang="en-US" sz="1600" b="1" dirty="0" smtClean="0">
                <a:solidFill>
                  <a:srgbClr val="000000"/>
                </a:solidFill>
                <a:latin typeface="微软雅黑" panose="020B0503020204020204" pitchFamily="34" charset="-122"/>
                <a:ea typeface="微软雅黑" panose="020B0503020204020204" pitchFamily="34" charset="-122"/>
              </a:rPr>
              <a:t>：</a:t>
            </a:r>
            <a:r>
              <a:rPr lang="en-US" altLang="zh-CN" sz="1600" b="1" dirty="0" smtClean="0">
                <a:solidFill>
                  <a:srgbClr val="000000"/>
                </a:solidFill>
                <a:latin typeface="微软雅黑" panose="020B0503020204020204" pitchFamily="34" charset="-122"/>
                <a:ea typeface="微软雅黑" panose="020B0503020204020204" pitchFamily="34" charset="-122"/>
              </a:rPr>
              <a:t>qzsa_hr2022@163.com</a:t>
            </a:r>
            <a:endParaRPr lang="en-US" altLang="zh-CN" sz="1600" b="1" dirty="0" smtClean="0">
              <a:solidFill>
                <a:srgbClr val="000000"/>
              </a:solidFill>
              <a:latin typeface="微软雅黑" panose="020B0503020204020204" pitchFamily="34" charset="-122"/>
              <a:ea typeface="微软雅黑" panose="020B0503020204020204" pitchFamily="34" charset="-122"/>
            </a:endParaRPr>
          </a:p>
          <a:p>
            <a:endParaRPr lang="zh-CN" altLang="en-US" b="1" dirty="0"/>
          </a:p>
        </p:txBody>
      </p:sp>
      <p:sp>
        <p:nvSpPr>
          <p:cNvPr id="5" name="TextBox 4"/>
          <p:cNvSpPr txBox="1"/>
          <p:nvPr/>
        </p:nvSpPr>
        <p:spPr>
          <a:xfrm>
            <a:off x="600515" y="1322790"/>
            <a:ext cx="5238665" cy="2246769"/>
          </a:xfrm>
          <a:prstGeom prst="rect">
            <a:avLst/>
          </a:prstGeom>
          <a:noFill/>
        </p:spPr>
        <p:txBody>
          <a:bodyPr wrap="square" rtlCol="0">
            <a:spAutoFit/>
          </a:bodyPr>
          <a:lstStyle/>
          <a:p>
            <a:r>
              <a:rPr lang="zh-CN" altLang="en-US" sz="2000" b="1" dirty="0" smtClean="0">
                <a:solidFill>
                  <a:srgbClr val="0000FF"/>
                </a:solidFill>
                <a:latin typeface="微软雅黑" panose="020B0503020204020204" pitchFamily="34" charset="-122"/>
                <a:ea typeface="微软雅黑" panose="020B0503020204020204" pitchFamily="34" charset="-122"/>
              </a:rPr>
              <a:t>我们生产有市无价的产品！</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endParaRPr lang="en-US" altLang="zh-CN" sz="2000" b="1" dirty="0" smtClean="0">
              <a:solidFill>
                <a:srgbClr val="0000FF"/>
              </a:solidFill>
              <a:latin typeface="微软雅黑" panose="020B0503020204020204" pitchFamily="34" charset="-122"/>
              <a:ea typeface="微软雅黑" panose="020B0503020204020204" pitchFamily="34" charset="-122"/>
            </a:endParaRPr>
          </a:p>
          <a:p>
            <a:r>
              <a:rPr lang="zh-CN" altLang="en-US" sz="2000" b="1" dirty="0" smtClean="0">
                <a:solidFill>
                  <a:srgbClr val="0000FF"/>
                </a:solidFill>
                <a:latin typeface="微软雅黑" panose="020B0503020204020204" pitchFamily="34" charset="-122"/>
                <a:ea typeface="微软雅黑" panose="020B0503020204020204" pitchFamily="34" charset="-122"/>
              </a:rPr>
              <a:t>我们拥有</a:t>
            </a:r>
            <a:r>
              <a:rPr lang="zh-CN" altLang="en-US" sz="2000" b="1" dirty="0">
                <a:solidFill>
                  <a:srgbClr val="0000FF"/>
                </a:solidFill>
                <a:latin typeface="微软雅黑" panose="020B0503020204020204" pitchFamily="34" charset="-122"/>
                <a:ea typeface="微软雅黑" panose="020B0503020204020204" pitchFamily="34" charset="-122"/>
              </a:rPr>
              <a:t>最好</a:t>
            </a:r>
            <a:r>
              <a:rPr lang="zh-CN" altLang="en-US" sz="2000" b="1" dirty="0" smtClean="0">
                <a:solidFill>
                  <a:srgbClr val="0000FF"/>
                </a:solidFill>
                <a:latin typeface="微软雅黑" panose="020B0503020204020204" pitchFamily="34" charset="-122"/>
                <a:ea typeface="微软雅黑" panose="020B0503020204020204" pitchFamily="34" charset="-122"/>
              </a:rPr>
              <a:t>的平台！</a:t>
            </a:r>
            <a:endParaRPr lang="en-US" altLang="zh-CN" sz="2000" b="1" dirty="0">
              <a:solidFill>
                <a:srgbClr val="0000FF"/>
              </a:solidFill>
              <a:latin typeface="微软雅黑" panose="020B0503020204020204" pitchFamily="34" charset="-122"/>
              <a:ea typeface="微软雅黑" panose="020B0503020204020204" pitchFamily="34" charset="-122"/>
            </a:endParaRPr>
          </a:p>
          <a:p>
            <a:endParaRPr lang="en-US" altLang="zh-CN" sz="2000" b="1" dirty="0">
              <a:solidFill>
                <a:srgbClr val="0000FF"/>
              </a:solidFill>
              <a:latin typeface="微软雅黑" panose="020B0503020204020204" pitchFamily="34" charset="-122"/>
              <a:ea typeface="微软雅黑" panose="020B0503020204020204" pitchFamily="34"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我们</a:t>
            </a:r>
            <a:r>
              <a:rPr lang="zh-CN" altLang="en-US" sz="2000" b="1" dirty="0" smtClean="0">
                <a:solidFill>
                  <a:srgbClr val="0000FF"/>
                </a:solidFill>
                <a:latin typeface="微软雅黑" panose="020B0503020204020204" pitchFamily="34" charset="-122"/>
                <a:ea typeface="微软雅黑" panose="020B0503020204020204" pitchFamily="34" charset="-122"/>
              </a:rPr>
              <a:t>拥有最优秀</a:t>
            </a:r>
            <a:r>
              <a:rPr lang="zh-CN" altLang="en-US" sz="2000" b="1" dirty="0">
                <a:solidFill>
                  <a:srgbClr val="0000FF"/>
                </a:solidFill>
                <a:latin typeface="微软雅黑" panose="020B0503020204020204" pitchFamily="34" charset="-122"/>
                <a:ea typeface="微软雅黑" panose="020B0503020204020204" pitchFamily="34" charset="-122"/>
              </a:rPr>
              <a:t>的</a:t>
            </a:r>
            <a:r>
              <a:rPr lang="zh-CN" altLang="en-US" sz="2000" b="1" dirty="0" smtClean="0">
                <a:solidFill>
                  <a:srgbClr val="0000FF"/>
                </a:solidFill>
                <a:latin typeface="微软雅黑" panose="020B0503020204020204" pitchFamily="34" charset="-122"/>
                <a:ea typeface="微软雅黑" panose="020B0503020204020204" pitchFamily="34" charset="-122"/>
              </a:rPr>
              <a:t>团队！</a:t>
            </a:r>
            <a:endParaRPr lang="en-US" altLang="zh-CN" sz="2000" b="1" dirty="0">
              <a:solidFill>
                <a:srgbClr val="0000FF"/>
              </a:solidFill>
              <a:latin typeface="微软雅黑" panose="020B0503020204020204" pitchFamily="34" charset="-122"/>
              <a:ea typeface="微软雅黑" panose="020B0503020204020204" pitchFamily="34" charset="-122"/>
            </a:endParaRPr>
          </a:p>
          <a:p>
            <a:endParaRPr lang="en-US" altLang="zh-CN" sz="2000" b="1" dirty="0">
              <a:solidFill>
                <a:srgbClr val="0000FF"/>
              </a:solidFill>
              <a:latin typeface="微软雅黑" panose="020B0503020204020204" pitchFamily="34" charset="-122"/>
              <a:ea typeface="微软雅黑" panose="020B0503020204020204" pitchFamily="34"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我们欢迎优秀的人才加入！</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00515" y="239120"/>
            <a:ext cx="3160994"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Welcome to join us</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199" y="1106228"/>
            <a:ext cx="3854166" cy="5266027"/>
          </a:xfrm>
          <a:prstGeom prst="rect">
            <a:avLst/>
          </a:prstGeom>
        </p:spPr>
      </p:pic>
      <p:sp>
        <p:nvSpPr>
          <p:cNvPr id="5" name="文本框 4"/>
          <p:cNvSpPr txBox="1"/>
          <p:nvPr/>
        </p:nvSpPr>
        <p:spPr>
          <a:xfrm>
            <a:off x="1045028" y="297601"/>
            <a:ext cx="4185761" cy="461665"/>
          </a:xfrm>
          <a:prstGeom prst="rect">
            <a:avLst/>
          </a:prstGeom>
          <a:noFill/>
        </p:spPr>
        <p:txBody>
          <a:bodyPr wrap="none" rtlCol="0">
            <a:spAutoFit/>
          </a:bodyPr>
          <a:lstStyle/>
          <a:p>
            <a:r>
              <a:rPr lang="zh-CN" altLang="en-US" sz="2400" dirty="0"/>
              <a:t>泉州</a:t>
            </a:r>
            <a:r>
              <a:rPr lang="zh-CN" altLang="en-US" sz="2400" dirty="0" smtClean="0"/>
              <a:t>市三安集成电路有限公司</a:t>
            </a:r>
            <a:endParaRPr lang="zh-CN" altLang="en-US" sz="2400" dirty="0"/>
          </a:p>
        </p:txBody>
      </p:sp>
      <p:sp>
        <p:nvSpPr>
          <p:cNvPr id="6" name="矩形 5"/>
          <p:cNvSpPr/>
          <p:nvPr/>
        </p:nvSpPr>
        <p:spPr>
          <a:xfrm>
            <a:off x="4419600" y="1200086"/>
            <a:ext cx="4278085" cy="5078313"/>
          </a:xfrm>
          <a:prstGeom prst="rect">
            <a:avLst/>
          </a:prstGeom>
        </p:spPr>
        <p:txBody>
          <a:bodyPr wrap="square">
            <a:spAutoFit/>
          </a:bodyPr>
          <a:lstStyle/>
          <a:p>
            <a:r>
              <a:rPr lang="zh-CN" altLang="en-US" dirty="0" smtClean="0"/>
              <a:t>        泉州市</a:t>
            </a:r>
            <a:r>
              <a:rPr lang="zh-CN" altLang="en-US" dirty="0"/>
              <a:t>三安集成电路有限公司（以下简称“泉州三安”）成立于</a:t>
            </a:r>
            <a:r>
              <a:rPr lang="en-US" altLang="zh-CN" dirty="0"/>
              <a:t>2021</a:t>
            </a:r>
            <a:r>
              <a:rPr lang="zh-CN" altLang="en-US" dirty="0"/>
              <a:t>年</a:t>
            </a:r>
            <a:r>
              <a:rPr lang="en-US" altLang="zh-CN" dirty="0"/>
              <a:t>4</a:t>
            </a:r>
            <a:r>
              <a:rPr lang="zh-CN" altLang="en-US" dirty="0"/>
              <a:t>月</a:t>
            </a:r>
            <a:r>
              <a:rPr lang="en-US" altLang="zh-CN" dirty="0"/>
              <a:t>29</a:t>
            </a:r>
            <a:r>
              <a:rPr lang="zh-CN" altLang="en-US" dirty="0"/>
              <a:t>日，地处福建南安石井，是厦门市三安集成电路有限公司在泉州三安“芯谷园”新建立的一个扩产项目，公司专注于以砷化镓和氮化镓为基底的微波器件领域的研发、生产和销售，事业部延展至电力电子、滤波器、微波射频等领域，产品将广泛应用于航空航天、通信、遥测、导航及各种功率电子应用等方面</a:t>
            </a:r>
            <a:r>
              <a:rPr lang="zh-CN" altLang="en-US" dirty="0" smtClean="0"/>
              <a:t>。其中</a:t>
            </a:r>
            <a:r>
              <a:rPr lang="zh-CN" altLang="en-US" dirty="0"/>
              <a:t>，泉州三安集成电路板块专注于砷化镓射频、滤波器、光技术等化合物半导体芯片领域的研发、制造。集成电路板块的引进有助于加强我国在射频微波器件和光技术通讯器件芯片等领域的研发和制造能力，解决我国当前化合物半导体核心材料、器件和应用端的技术分离的难题</a:t>
            </a:r>
            <a:r>
              <a:rPr lang="zh-CN" altLang="en-US" dirty="0" smtClean="0"/>
              <a:t>。</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97601"/>
            <a:ext cx="587829" cy="5232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744" y="1195754"/>
            <a:ext cx="8809153" cy="5125866"/>
            <a:chOff x="-108520" y="5721"/>
            <a:chExt cx="9205827" cy="5184853"/>
          </a:xfrm>
        </p:grpSpPr>
        <p:sp>
          <p:nvSpPr>
            <p:cNvPr id="47" name="Text Box 26"/>
            <p:cNvSpPr txBox="1">
              <a:spLocks noChangeArrowheads="1"/>
            </p:cNvSpPr>
            <p:nvPr/>
          </p:nvSpPr>
          <p:spPr bwMode="auto">
            <a:xfrm>
              <a:off x="227013" y="555625"/>
              <a:ext cx="457200" cy="2308324"/>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关于三安集成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45036" y="5721"/>
              <a:ext cx="4952271" cy="4038963"/>
            </a:xfrm>
            <a:prstGeom prst="rect">
              <a:avLst/>
            </a:prstGeom>
          </p:spPr>
        </p:pic>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7" y="5723"/>
              <a:ext cx="4290004" cy="3485627"/>
            </a:xfrm>
            <a:prstGeom prst="rect">
              <a:avLst/>
            </a:prstGeom>
          </p:spPr>
        </p:pic>
        <p:pic>
          <p:nvPicPr>
            <p:cNvPr id="49" name="图片 48"/>
            <p:cNvPicPr>
              <a:picLocks noChangeAspect="1"/>
            </p:cNvPicPr>
            <p:nvPr/>
          </p:nvPicPr>
          <p:blipFill rotWithShape="1">
            <a:blip r:embed="rId3" cstate="print">
              <a:extLst>
                <a:ext uri="{28A0092B-C50C-407E-A947-70E740481C1C}">
                  <a14:useLocalDpi xmlns:a14="http://schemas.microsoft.com/office/drawing/2010/main" val="0"/>
                </a:ext>
              </a:extLst>
            </a:blip>
            <a:srcRect b="52565"/>
            <a:stretch>
              <a:fillRect/>
            </a:stretch>
          </p:blipFill>
          <p:spPr>
            <a:xfrm>
              <a:off x="3052089" y="2863950"/>
              <a:ext cx="6036713" cy="2326624"/>
            </a:xfrm>
            <a:prstGeom prst="rect">
              <a:avLst/>
            </a:prstGeom>
          </p:spPr>
        </p:pic>
        <p:pic>
          <p:nvPicPr>
            <p:cNvPr id="50" name="图片 49"/>
            <p:cNvPicPr>
              <a:picLocks noChangeAspect="1"/>
            </p:cNvPicPr>
            <p:nvPr/>
          </p:nvPicPr>
          <p:blipFill rotWithShape="1">
            <a:blip r:embed="rId4" cstate="print">
              <a:extLst>
                <a:ext uri="{28A0092B-C50C-407E-A947-70E740481C1C}">
                  <a14:useLocalDpi xmlns:a14="http://schemas.microsoft.com/office/drawing/2010/main" val="0"/>
                </a:ext>
              </a:extLst>
            </a:blip>
            <a:srcRect l="22717" t="19444" r="16047" b="11127"/>
            <a:stretch>
              <a:fillRect/>
            </a:stretch>
          </p:blipFill>
          <p:spPr>
            <a:xfrm>
              <a:off x="-108520" y="2795006"/>
              <a:ext cx="2571699" cy="2369032"/>
            </a:xfrm>
            <a:prstGeom prst="rect">
              <a:avLst/>
            </a:prstGeom>
          </p:spPr>
        </p:pic>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b="13133"/>
            <a:stretch>
              <a:fillRect/>
            </a:stretch>
          </p:blipFill>
          <p:spPr>
            <a:xfrm>
              <a:off x="2112531" y="2787775"/>
              <a:ext cx="3404378" cy="2402798"/>
            </a:xfrm>
            <a:prstGeom prst="rect">
              <a:avLst/>
            </a:prstGeom>
          </p:spPr>
        </p:pic>
        <p:sp>
          <p:nvSpPr>
            <p:cNvPr id="52" name="文本框 8"/>
            <p:cNvSpPr txBox="1"/>
            <p:nvPr/>
          </p:nvSpPr>
          <p:spPr>
            <a:xfrm>
              <a:off x="2923167" y="2399604"/>
              <a:ext cx="2779800" cy="461665"/>
            </a:xfrm>
            <a:prstGeom prst="rect">
              <a:avLst/>
            </a:prstGeom>
            <a:solidFill>
              <a:srgbClr val="FFC000"/>
            </a:solidFill>
          </p:spPr>
          <p:txBody>
            <a:bodyPr wrap="none" rtlCol="0">
              <a:spAutoFit/>
            </a:bodyPr>
            <a:lstStyle/>
            <a:p>
              <a:r>
                <a:rPr lang="en-US" altLang="zh-CN" sz="2400" dirty="0">
                  <a:solidFill>
                    <a:schemeClr val="tx1">
                      <a:lumMod val="60000"/>
                      <a:lumOff val="40000"/>
                    </a:schemeClr>
                  </a:solidFill>
                </a:rPr>
                <a:t>Class 100 Cleanroom</a:t>
              </a:r>
              <a:endParaRPr lang="zh-CN" altLang="en-US" sz="2400" dirty="0">
                <a:solidFill>
                  <a:schemeClr val="tx1">
                    <a:lumMod val="60000"/>
                    <a:lumOff val="40000"/>
                  </a:schemeClr>
                </a:solidFill>
              </a:endParaRPr>
            </a:p>
          </p:txBody>
        </p:sp>
      </p:grpSp>
      <p:sp>
        <p:nvSpPr>
          <p:cNvPr id="53" name="TextBox 2"/>
          <p:cNvSpPr txBox="1"/>
          <p:nvPr/>
        </p:nvSpPr>
        <p:spPr>
          <a:xfrm>
            <a:off x="1866434" y="5555382"/>
            <a:ext cx="6274073" cy="646331"/>
          </a:xfrm>
          <a:prstGeom prst="rect">
            <a:avLst/>
          </a:prstGeom>
          <a:noFill/>
        </p:spPr>
        <p:txBody>
          <a:bodyPr wrap="square" rtlCol="0">
            <a:spAutoFit/>
          </a:bodyPr>
          <a:lstStyle/>
          <a:p>
            <a:r>
              <a:rPr lang="zh-CN" altLang="en-US" b="1" dirty="0">
                <a:solidFill>
                  <a:srgbClr val="0000FF"/>
                </a:solidFill>
                <a:latin typeface="微软雅黑" panose="020B0503020204020204" pitchFamily="34" charset="-122"/>
                <a:ea typeface="微软雅黑" panose="020B0503020204020204" pitchFamily="34" charset="-122"/>
              </a:rPr>
              <a:t>生产设备：产线自动化程度高，</a:t>
            </a:r>
            <a:r>
              <a:rPr lang="en-US" altLang="zh-CN" b="1" dirty="0">
                <a:solidFill>
                  <a:srgbClr val="0000FF"/>
                </a:solidFill>
                <a:latin typeface="微软雅黑" panose="020B0503020204020204" pitchFamily="34" charset="-122"/>
                <a:ea typeface="微软雅黑" panose="020B0503020204020204" pitchFamily="34" charset="-122"/>
              </a:rPr>
              <a:t>90%</a:t>
            </a:r>
            <a:r>
              <a:rPr lang="zh-CN" altLang="en-US" b="1" dirty="0">
                <a:solidFill>
                  <a:srgbClr val="0000FF"/>
                </a:solidFill>
                <a:latin typeface="微软雅黑" panose="020B0503020204020204" pitchFamily="34" charset="-122"/>
                <a:ea typeface="微软雅黑" panose="020B0503020204020204" pitchFamily="34" charset="-122"/>
              </a:rPr>
              <a:t>以上为自动化生产设备</a:t>
            </a:r>
            <a:r>
              <a:rPr lang="en-US" altLang="zh-CN" b="1" dirty="0">
                <a:solidFill>
                  <a:srgbClr val="0000FF"/>
                </a:solidFill>
                <a:latin typeface="微软雅黑" panose="020B0503020204020204" pitchFamily="34" charset="-122"/>
                <a:ea typeface="微软雅黑" panose="020B0503020204020204" pitchFamily="34" charset="-122"/>
              </a:rPr>
              <a:t>,</a:t>
            </a:r>
            <a:r>
              <a:rPr lang="zh-CN" altLang="en-US" b="1" dirty="0">
                <a:solidFill>
                  <a:srgbClr val="0000FF"/>
                </a:solidFill>
                <a:latin typeface="微软雅黑" panose="020B0503020204020204" pitchFamily="34" charset="-122"/>
                <a:ea typeface="微软雅黑" panose="020B0503020204020204" pitchFamily="34" charset="-122"/>
              </a:rPr>
              <a:t>全部机台均为欧美、日本等</a:t>
            </a:r>
            <a:r>
              <a:rPr lang="zh-CN" altLang="en-US" b="1" dirty="0" smtClean="0">
                <a:solidFill>
                  <a:srgbClr val="0000FF"/>
                </a:solidFill>
                <a:latin typeface="微软雅黑" panose="020B0503020204020204" pitchFamily="34" charset="-122"/>
                <a:ea typeface="微软雅黑" panose="020B0503020204020204" pitchFamily="34" charset="-122"/>
              </a:rPr>
              <a:t>进口。</a:t>
            </a:r>
            <a:endParaRPr lang="zh-CN" altLang="en-US" b="1" dirty="0">
              <a:solidFill>
                <a:srgbClr val="0000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51747" y="367476"/>
            <a:ext cx="2629374"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Production Line</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25154" y="2191131"/>
            <a:ext cx="4145288" cy="3178055"/>
          </a:xfrm>
          <a:prstGeom prst="rect">
            <a:avLst/>
          </a:prstGeom>
        </p:spPr>
      </p:pic>
      <p:grpSp>
        <p:nvGrpSpPr>
          <p:cNvPr id="10" name="组合 9"/>
          <p:cNvGrpSpPr/>
          <p:nvPr/>
        </p:nvGrpSpPr>
        <p:grpSpPr>
          <a:xfrm>
            <a:off x="3100709" y="814695"/>
            <a:ext cx="2968466" cy="1341120"/>
            <a:chOff x="6557" y="46"/>
            <a:chExt cx="6233" cy="2816"/>
          </a:xfrm>
        </p:grpSpPr>
        <p:pic>
          <p:nvPicPr>
            <p:cNvPr id="5" name="图片 4" descr="蓝点"/>
            <p:cNvPicPr>
              <a:picLocks noChangeAspect="1"/>
            </p:cNvPicPr>
            <p:nvPr/>
          </p:nvPicPr>
          <p:blipFill>
            <a:blip r:embed="rId2"/>
            <a:srcRect/>
            <a:stretch>
              <a:fillRect/>
            </a:stretch>
          </p:blipFill>
          <p:spPr>
            <a:xfrm rot="10800000">
              <a:off x="7292" y="46"/>
              <a:ext cx="4617" cy="1408"/>
            </a:xfrm>
            <a:prstGeom prst="rect">
              <a:avLst/>
            </a:prstGeom>
          </p:spPr>
        </p:pic>
        <p:pic>
          <p:nvPicPr>
            <p:cNvPr id="8" name="图片 7" descr="5ad607622be26"/>
            <p:cNvPicPr>
              <a:picLocks noChangeAspect="1"/>
            </p:cNvPicPr>
            <p:nvPr/>
          </p:nvPicPr>
          <p:blipFill>
            <a:blip r:embed="rId3"/>
            <a:srcRect/>
            <a:stretch>
              <a:fillRect/>
            </a:stretch>
          </p:blipFill>
          <p:spPr>
            <a:xfrm>
              <a:off x="6876" y="46"/>
              <a:ext cx="5729" cy="2816"/>
            </a:xfrm>
            <a:prstGeom prst="rect">
              <a:avLst/>
            </a:prstGeom>
          </p:spPr>
        </p:pic>
        <p:sp>
          <p:nvSpPr>
            <p:cNvPr id="15" name="文本框 14"/>
            <p:cNvSpPr txBox="1"/>
            <p:nvPr/>
          </p:nvSpPr>
          <p:spPr>
            <a:xfrm>
              <a:off x="6557" y="904"/>
              <a:ext cx="6233" cy="1066"/>
            </a:xfrm>
            <a:prstGeom prst="rect">
              <a:avLst/>
            </a:prstGeom>
            <a:noFill/>
          </p:spPr>
          <p:txBody>
            <a:bodyPr wrap="square" rtlCol="0">
              <a:spAutoFit/>
            </a:bodyPr>
            <a:lstStyle/>
            <a:p>
              <a:pPr algn="ctr"/>
              <a:r>
                <a:rPr lang="zh-CN" altLang="en-US" sz="2700" b="1" dirty="0">
                  <a:latin typeface="+mj-ea"/>
                  <a:ea typeface="+mj-ea"/>
                </a:rPr>
                <a:t>三安集团国内版图</a:t>
              </a:r>
              <a:endParaRPr lang="en-US" altLang="zh-CN" sz="2700" b="1" dirty="0">
                <a:latin typeface="+mj-ea"/>
                <a:ea typeface="+mj-ea"/>
              </a:endParaRPr>
            </a:p>
          </p:txBody>
        </p:sp>
        <p:sp>
          <p:nvSpPr>
            <p:cNvPr id="4" name="文本框 3"/>
            <p:cNvSpPr txBox="1"/>
            <p:nvPr/>
          </p:nvSpPr>
          <p:spPr>
            <a:xfrm>
              <a:off x="7067" y="1920"/>
              <a:ext cx="5331" cy="582"/>
            </a:xfrm>
            <a:prstGeom prst="rect">
              <a:avLst/>
            </a:prstGeom>
            <a:noFill/>
          </p:spPr>
          <p:txBody>
            <a:bodyPr wrap="square" rtlCol="0">
              <a:spAutoFit/>
            </a:bodyPr>
            <a:lstStyle/>
            <a:p>
              <a:pPr algn="ctr"/>
              <a:r>
                <a:rPr lang="en-US" altLang="zh-CN" sz="1200" b="1" dirty="0">
                  <a:solidFill>
                    <a:srgbClr val="44B9F8"/>
                  </a:solidFill>
                  <a:latin typeface="+mj-ea"/>
                  <a:ea typeface="+mj-ea"/>
                </a:rPr>
                <a:t>Domestic Layout of San An</a:t>
              </a:r>
              <a:endParaRPr lang="en-US" altLang="zh-CN" sz="1200" b="1" dirty="0">
                <a:solidFill>
                  <a:srgbClr val="44B9F8"/>
                </a:solidFill>
                <a:latin typeface="+mj-ea"/>
                <a:ea typeface="+mj-ea"/>
              </a:endParaRPr>
            </a:p>
          </p:txBody>
        </p:sp>
      </p:grpSp>
      <p:sp>
        <p:nvSpPr>
          <p:cNvPr id="39" name="文本框 1"/>
          <p:cNvSpPr txBox="1"/>
          <p:nvPr/>
        </p:nvSpPr>
        <p:spPr>
          <a:xfrm>
            <a:off x="593816" y="1934251"/>
            <a:ext cx="5713873" cy="276999"/>
          </a:xfrm>
          <a:prstGeom prst="rect">
            <a:avLst/>
          </a:prstGeom>
          <a:noFill/>
        </p:spPr>
        <p:txBody>
          <a:bodyPr wrap="square" rtlCol="0" anchor="t">
            <a:spAutoFit/>
          </a:bodyPr>
          <a:lstStyle/>
          <a:p>
            <a:pPr>
              <a:defRPr/>
            </a:pPr>
            <a:r>
              <a:rPr lang="zh-CN" altLang="en-US" sz="1200" b="1" dirty="0">
                <a:latin typeface="+mn-ea"/>
                <a:sym typeface="微软雅黑" panose="020B0503020204020204" pitchFamily="34" charset="-122"/>
              </a:rPr>
              <a:t>主要生产基地分别位于：厦门、天津、芜湖、泉州</a:t>
            </a:r>
            <a:endParaRPr lang="zh-CN" altLang="en-US" sz="1200" b="1" dirty="0">
              <a:latin typeface="+mn-ea"/>
              <a:sym typeface="+mn-ea"/>
            </a:endParaRPr>
          </a:p>
        </p:txBody>
      </p:sp>
      <p:grpSp>
        <p:nvGrpSpPr>
          <p:cNvPr id="40" name="组合 39"/>
          <p:cNvGrpSpPr/>
          <p:nvPr/>
        </p:nvGrpSpPr>
        <p:grpSpPr>
          <a:xfrm>
            <a:off x="4919535" y="3567857"/>
            <a:ext cx="471880" cy="207749"/>
            <a:chOff x="5259898" y="2860646"/>
            <a:chExt cx="629173" cy="276998"/>
          </a:xfrm>
        </p:grpSpPr>
        <p:sp>
          <p:nvSpPr>
            <p:cNvPr id="41" name="TextBox 22"/>
            <p:cNvSpPr txBox="1"/>
            <p:nvPr/>
          </p:nvSpPr>
          <p:spPr>
            <a:xfrm>
              <a:off x="5259898" y="2860646"/>
              <a:ext cx="629173" cy="276998"/>
            </a:xfrm>
            <a:prstGeom prst="rect">
              <a:avLst/>
            </a:prstGeom>
            <a:noFill/>
          </p:spPr>
          <p:txBody>
            <a:bodyPr wrap="square" rtlCol="0">
              <a:spAutoFit/>
            </a:bodyPr>
            <a:lstStyle/>
            <a:p>
              <a:pPr>
                <a:defRPr/>
              </a:pPr>
              <a:r>
                <a:rPr lang="zh-CN" altLang="en-US" sz="750" dirty="0">
                  <a:solidFill>
                    <a:srgbClr val="4472C4">
                      <a:lumMod val="50000"/>
                    </a:srgbClr>
                  </a:solidFill>
                  <a:latin typeface="+mn-ea"/>
                </a:rPr>
                <a:t>天津</a:t>
              </a:r>
              <a:endParaRPr lang="zh-CN" altLang="en-US" sz="750" dirty="0">
                <a:solidFill>
                  <a:srgbClr val="4472C4">
                    <a:lumMod val="50000"/>
                  </a:srgbClr>
                </a:solidFill>
                <a:latin typeface="+mn-ea"/>
              </a:endParaRPr>
            </a:p>
          </p:txBody>
        </p:sp>
        <p:sp>
          <p:nvSpPr>
            <p:cNvPr id="42" name="Oval 52"/>
            <p:cNvSpPr>
              <a:spLocks noChangeArrowheads="1"/>
            </p:cNvSpPr>
            <p:nvPr/>
          </p:nvSpPr>
          <p:spPr bwMode="auto">
            <a:xfrm>
              <a:off x="5647377" y="2956404"/>
              <a:ext cx="74589" cy="65291"/>
            </a:xfrm>
            <a:prstGeom prst="ellipse">
              <a:avLst/>
            </a:prstGeom>
            <a:solidFill>
              <a:srgbClr val="002060"/>
            </a:solidFill>
            <a:ln w="19050">
              <a:solidFill>
                <a:srgbClr val="002060"/>
              </a:solidFill>
              <a:round/>
            </a:ln>
          </p:spPr>
          <p:txBody>
            <a:bodyPr anchor="ct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a:buFont typeface="Arial" panose="020B0604020202020204" pitchFamily="34" charset="0"/>
                <a:buNone/>
                <a:defRPr/>
              </a:pPr>
              <a:endParaRPr lang="zh-CN" altLang="en-US" sz="1350">
                <a:solidFill>
                  <a:srgbClr val="00B0F0"/>
                </a:solidFill>
                <a:latin typeface="+mn-ea"/>
                <a:ea typeface="+mn-ea"/>
                <a:sym typeface="Calibri" panose="020F0502020204030204" charset="0"/>
              </a:endParaRPr>
            </a:p>
          </p:txBody>
        </p:sp>
      </p:grpSp>
      <p:grpSp>
        <p:nvGrpSpPr>
          <p:cNvPr id="43" name="组合 42"/>
          <p:cNvGrpSpPr/>
          <p:nvPr/>
        </p:nvGrpSpPr>
        <p:grpSpPr>
          <a:xfrm>
            <a:off x="3988118" y="2315126"/>
            <a:ext cx="975050" cy="585749"/>
            <a:chOff x="4945260" y="5009642"/>
            <a:chExt cx="1308367" cy="598332"/>
          </a:xfrm>
        </p:grpSpPr>
        <p:pic>
          <p:nvPicPr>
            <p:cNvPr id="44" name="图片 43"/>
            <p:cNvPicPr>
              <a:picLocks noChangeAspect="1"/>
            </p:cNvPicPr>
            <p:nvPr/>
          </p:nvPicPr>
          <p:blipFill>
            <a:blip r:embed="rId4" cstate="print"/>
            <a:stretch>
              <a:fillRect/>
            </a:stretch>
          </p:blipFill>
          <p:spPr>
            <a:xfrm>
              <a:off x="4945260" y="5009642"/>
              <a:ext cx="1308367" cy="598332"/>
            </a:xfrm>
            <a:prstGeom prst="rect">
              <a:avLst/>
            </a:prstGeom>
            <a:ln w="38100" cap="sq">
              <a:solidFill>
                <a:srgbClr val="5B9BD5">
                  <a:lumMod val="40000"/>
                  <a:lumOff val="60000"/>
                </a:srgbClr>
              </a:solidFill>
              <a:prstDash val="solid"/>
              <a:miter lim="800000"/>
              <a:headEnd/>
              <a:tailEnd/>
            </a:ln>
            <a:effectLst>
              <a:outerShdw blurRad="50800" dist="38100" dir="2700000" algn="tl" rotWithShape="0">
                <a:srgbClr val="000000">
                  <a:alpha val="43000"/>
                </a:srgbClr>
              </a:outerShdw>
            </a:effectLst>
          </p:spPr>
        </p:pic>
        <p:sp>
          <p:nvSpPr>
            <p:cNvPr id="45" name="文本框 73"/>
            <p:cNvSpPr txBox="1"/>
            <p:nvPr/>
          </p:nvSpPr>
          <p:spPr>
            <a:xfrm>
              <a:off x="4982790" y="5147936"/>
              <a:ext cx="1236176" cy="224002"/>
            </a:xfrm>
            <a:prstGeom prst="rect">
              <a:avLst/>
            </a:prstGeom>
            <a:noFill/>
            <a:ln>
              <a:solidFill>
                <a:srgbClr val="5B9BD5">
                  <a:lumMod val="40000"/>
                  <a:lumOff val="60000"/>
                </a:srgbClr>
              </a:solidFill>
            </a:ln>
          </p:spPr>
          <p:txBody>
            <a:bodyPr wrap="square" rtlCol="0">
              <a:spAutoFit/>
            </a:bodyPr>
            <a:lstStyle/>
            <a:p>
              <a:pPr marL="128905" indent="-128905" defTabSz="685800">
                <a:buClr>
                  <a:srgbClr val="E7E6E6">
                    <a:lumMod val="50000"/>
                  </a:srgbClr>
                </a:buClr>
                <a:buFont typeface="Wingdings" panose="05000000000000000000" pitchFamily="2" charset="2"/>
                <a:buChar char="n"/>
                <a:defRPr/>
              </a:pPr>
              <a:r>
                <a:rPr lang="en-US" altLang="zh-CN" sz="825" b="1" kern="0" dirty="0" err="1">
                  <a:solidFill>
                    <a:srgbClr val="4472C4">
                      <a:lumMod val="75000"/>
                    </a:srgbClr>
                  </a:solidFill>
                  <a:latin typeface="+mn-ea"/>
                  <a:cs typeface="Andalus" panose="02020603050405020304" pitchFamily="18" charset="-78"/>
                </a:rPr>
                <a:t>Luminus</a:t>
              </a:r>
              <a:endParaRPr lang="en-US" altLang="zh-CN" sz="825" b="1" kern="0" dirty="0">
                <a:solidFill>
                  <a:srgbClr val="4472C4">
                    <a:lumMod val="75000"/>
                  </a:srgbClr>
                </a:solidFill>
                <a:latin typeface="+mn-ea"/>
                <a:cs typeface="Andalus" panose="02020603050405020304" pitchFamily="18" charset="-78"/>
              </a:endParaRPr>
            </a:p>
          </p:txBody>
        </p:sp>
      </p:grpSp>
      <p:grpSp>
        <p:nvGrpSpPr>
          <p:cNvPr id="47" name="组合 46"/>
          <p:cNvGrpSpPr/>
          <p:nvPr/>
        </p:nvGrpSpPr>
        <p:grpSpPr>
          <a:xfrm>
            <a:off x="530038" y="2380609"/>
            <a:ext cx="1729223" cy="1113105"/>
            <a:chOff x="156097" y="1358377"/>
            <a:chExt cx="2305630" cy="1484140"/>
          </a:xfrm>
        </p:grpSpPr>
        <p:pic>
          <p:nvPicPr>
            <p:cNvPr id="48" name="Picture 42" descr="E:\三安\三安   安瑞工厂鸟瞰副本打印 09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111" y="1358377"/>
              <a:ext cx="2186288" cy="8703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3"/>
            <p:cNvSpPr>
              <a:spLocks noChangeArrowheads="1"/>
            </p:cNvSpPr>
            <p:nvPr/>
          </p:nvSpPr>
          <p:spPr bwMode="auto">
            <a:xfrm>
              <a:off x="156097" y="2288519"/>
              <a:ext cx="23056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控股子公司芜湖安瑞光电有限公司</a:t>
              </a:r>
              <a:endParaRPr lang="en-US"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占地约165亩</a:t>
              </a:r>
              <a:endParaRPr lang="en-US" altLang="zh-CN"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年产能车灯50万套</a:t>
              </a:r>
              <a:r>
                <a:rPr lang="en-US" sz="700" b="1" kern="0" dirty="0">
                  <a:latin typeface="+mn-ea"/>
                  <a:ea typeface="+mn-ea"/>
                  <a:sym typeface="微软雅黑" panose="020B0503020204020204" pitchFamily="34" charset="-122"/>
                </a:rPr>
                <a:t> </a:t>
              </a:r>
              <a:r>
                <a:rPr lang="zh-CN" altLang="en-US" sz="700" b="1" kern="0" dirty="0">
                  <a:latin typeface="+mn-ea"/>
                  <a:ea typeface="+mn-ea"/>
                  <a:sym typeface="微软雅黑" panose="020B0503020204020204" pitchFamily="34" charset="-122"/>
                </a:rPr>
                <a:t>LED封装500KK</a:t>
              </a:r>
              <a:r>
                <a:rPr lang="en-US" altLang="zh-CN" sz="700" b="1" kern="0" dirty="0">
                  <a:latin typeface="+mn-ea"/>
                  <a:ea typeface="+mn-ea"/>
                  <a:sym typeface="微软雅黑" panose="020B0503020204020204" pitchFamily="34" charset="-122"/>
                </a:rPr>
                <a:t>/</a:t>
              </a:r>
              <a:r>
                <a:rPr lang="zh-CN" altLang="en-US" sz="700" b="1" kern="0" dirty="0">
                  <a:latin typeface="+mn-ea"/>
                  <a:ea typeface="+mn-ea"/>
                  <a:sym typeface="微软雅黑" panose="020B0503020204020204" pitchFamily="34" charset="-122"/>
                </a:rPr>
                <a:t>年</a:t>
              </a:r>
              <a:endParaRPr lang="zh-CN" altLang="en-US" sz="1200" b="1" kern="0" dirty="0">
                <a:latin typeface="+mn-ea"/>
                <a:ea typeface="+mn-ea"/>
              </a:endParaRPr>
            </a:p>
          </p:txBody>
        </p:sp>
      </p:grpSp>
      <p:grpSp>
        <p:nvGrpSpPr>
          <p:cNvPr id="50" name="组合 49"/>
          <p:cNvGrpSpPr/>
          <p:nvPr/>
        </p:nvGrpSpPr>
        <p:grpSpPr>
          <a:xfrm>
            <a:off x="6760080" y="4061738"/>
            <a:ext cx="1757815" cy="998764"/>
            <a:chOff x="7361397" y="3655233"/>
            <a:chExt cx="2343753" cy="1331684"/>
          </a:xfrm>
        </p:grpSpPr>
        <p:pic>
          <p:nvPicPr>
            <p:cNvPr id="51" name="Picture 21" descr="E:\三安\PPT照片\安徽三安鸟瞰0314.jpg"/>
            <p:cNvPicPr>
              <a:picLocks noChangeAspect="1" noChangeArrowheads="1"/>
            </p:cNvPicPr>
            <p:nvPr/>
          </p:nvPicPr>
          <p:blipFill>
            <a:blip r:embed="rId6" cstate="print">
              <a:extLst>
                <a:ext uri="{28A0092B-C50C-407E-A947-70E740481C1C}">
                  <a14:useLocalDpi xmlns:a14="http://schemas.microsoft.com/office/drawing/2010/main" val="0"/>
                </a:ext>
              </a:extLst>
            </a:blip>
            <a:srcRect r="-290"/>
            <a:stretch>
              <a:fillRect/>
            </a:stretch>
          </p:blipFill>
          <p:spPr bwMode="auto">
            <a:xfrm>
              <a:off x="7420370" y="3655233"/>
              <a:ext cx="2222437" cy="9327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22"/>
            <p:cNvSpPr>
              <a:spLocks noChangeArrowheads="1"/>
            </p:cNvSpPr>
            <p:nvPr/>
          </p:nvSpPr>
          <p:spPr bwMode="auto">
            <a:xfrm>
              <a:off x="7361397" y="4576548"/>
              <a:ext cx="234375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全资子公司安徽三安光电有限公司</a:t>
              </a:r>
              <a:endParaRPr lang="en-US" altLang="zh-CN"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占地2000亩，芯片年产能82000KK</a:t>
              </a:r>
              <a:endParaRPr lang="zh-CN" altLang="en-US" sz="1200" b="1" kern="0" dirty="0">
                <a:latin typeface="+mn-ea"/>
                <a:ea typeface="+mn-ea"/>
              </a:endParaRPr>
            </a:p>
          </p:txBody>
        </p:sp>
      </p:grpSp>
      <p:grpSp>
        <p:nvGrpSpPr>
          <p:cNvPr id="53" name="组合 52"/>
          <p:cNvGrpSpPr/>
          <p:nvPr/>
        </p:nvGrpSpPr>
        <p:grpSpPr>
          <a:xfrm>
            <a:off x="6720237" y="2096692"/>
            <a:ext cx="1805054" cy="1006771"/>
            <a:chOff x="7343164" y="1022950"/>
            <a:chExt cx="2406739" cy="1342360"/>
          </a:xfrm>
        </p:grpSpPr>
        <p:pic>
          <p:nvPicPr>
            <p:cNvPr id="54" name="Picture 26" descr="E:\三安\PPT照片\厦门三安.jpg"/>
            <p:cNvPicPr>
              <a:picLocks noChangeAspect="1" noChangeArrowheads="1"/>
            </p:cNvPicPr>
            <p:nvPr/>
          </p:nvPicPr>
          <p:blipFill>
            <a:blip r:embed="rId7" cstate="print">
              <a:extLst>
                <a:ext uri="{28A0092B-C50C-407E-A947-70E740481C1C}">
                  <a14:useLocalDpi xmlns:a14="http://schemas.microsoft.com/office/drawing/2010/main" val="0"/>
                </a:ext>
              </a:extLst>
            </a:blip>
            <a:srcRect b="-1717"/>
            <a:stretch>
              <a:fillRect/>
            </a:stretch>
          </p:blipFill>
          <p:spPr bwMode="auto">
            <a:xfrm>
              <a:off x="7439164" y="1022950"/>
              <a:ext cx="2229897" cy="9391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7"/>
            <p:cNvSpPr>
              <a:spLocks noChangeArrowheads="1"/>
            </p:cNvSpPr>
            <p:nvPr/>
          </p:nvSpPr>
          <p:spPr bwMode="auto">
            <a:xfrm>
              <a:off x="7343164" y="1954941"/>
              <a:ext cx="240673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全资子公司厦门市三安光电科技有限公司</a:t>
              </a:r>
              <a:endParaRPr lang="en-US"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占地约80亩，芯片年产能14400KK</a:t>
              </a:r>
              <a:endParaRPr lang="zh-CN" altLang="en-US" sz="1200" b="1" kern="0" dirty="0">
                <a:latin typeface="+mn-ea"/>
                <a:ea typeface="+mn-ea"/>
              </a:endParaRPr>
            </a:p>
          </p:txBody>
        </p:sp>
      </p:grpSp>
      <p:grpSp>
        <p:nvGrpSpPr>
          <p:cNvPr id="56" name="组合 55"/>
          <p:cNvGrpSpPr/>
          <p:nvPr/>
        </p:nvGrpSpPr>
        <p:grpSpPr>
          <a:xfrm>
            <a:off x="6764328" y="3074928"/>
            <a:ext cx="1762787" cy="1001201"/>
            <a:chOff x="7359739" y="2340849"/>
            <a:chExt cx="2350383" cy="1334935"/>
          </a:xfrm>
        </p:grpSpPr>
        <p:pic>
          <p:nvPicPr>
            <p:cNvPr id="57" name="Picture 30" descr="E:\三安\PPT照片\天津厂效果图.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7189" y="2340849"/>
              <a:ext cx="2230414" cy="9403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31"/>
            <p:cNvSpPr>
              <a:spLocks noChangeArrowheads="1"/>
            </p:cNvSpPr>
            <p:nvPr/>
          </p:nvSpPr>
          <p:spPr bwMode="auto">
            <a:xfrm>
              <a:off x="7359739" y="3265415"/>
              <a:ext cx="235038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全资子公司天津三安光电有限公司</a:t>
              </a:r>
              <a:endParaRPr lang="en-US"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占地600余亩，芯片年产能18000KK</a:t>
              </a:r>
              <a:endParaRPr lang="zh-CN" altLang="en-US" sz="1200" b="1" kern="0" dirty="0">
                <a:latin typeface="+mn-ea"/>
                <a:ea typeface="+mn-ea"/>
              </a:endParaRPr>
            </a:p>
          </p:txBody>
        </p:sp>
      </p:grpSp>
      <p:grpSp>
        <p:nvGrpSpPr>
          <p:cNvPr id="59" name="组合 58"/>
          <p:cNvGrpSpPr/>
          <p:nvPr/>
        </p:nvGrpSpPr>
        <p:grpSpPr>
          <a:xfrm>
            <a:off x="537484" y="3663074"/>
            <a:ext cx="1715573" cy="1039784"/>
            <a:chOff x="156097" y="3135443"/>
            <a:chExt cx="2287431" cy="1386379"/>
          </a:xfrm>
        </p:grpSpPr>
        <p:pic>
          <p:nvPicPr>
            <p:cNvPr id="60" name="Picture 34" descr="E:\三安\PPT照片\福建晶安光电有限公司-鸟瞰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944" y="3135443"/>
              <a:ext cx="2180001" cy="9346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35"/>
            <p:cNvSpPr>
              <a:spLocks noChangeArrowheads="1"/>
            </p:cNvSpPr>
            <p:nvPr/>
          </p:nvSpPr>
          <p:spPr bwMode="auto">
            <a:xfrm>
              <a:off x="156097" y="4111453"/>
              <a:ext cx="2287431"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a:defRPr/>
              </a:pPr>
              <a:r>
                <a:rPr lang="zh-CN" altLang="en-US" sz="700" b="1" dirty="0">
                  <a:latin typeface="+mn-ea"/>
                  <a:ea typeface="+mn-ea"/>
                  <a:sym typeface="微软雅黑" panose="020B0503020204020204" pitchFamily="34" charset="-122"/>
                </a:rPr>
                <a:t>全资子公司福建晶安光电有限公司</a:t>
              </a:r>
              <a:endParaRPr lang="en-US" altLang="en-US" sz="700" b="1" dirty="0">
                <a:latin typeface="+mn-ea"/>
                <a:ea typeface="+mn-ea"/>
                <a:sym typeface="微软雅黑" panose="020B0503020204020204" pitchFamily="34" charset="-122"/>
              </a:endParaRPr>
            </a:p>
            <a:p>
              <a:pPr algn="ctr">
                <a:buFont typeface="Arial" panose="020B0604020202020204" pitchFamily="34" charset="0"/>
                <a:buNone/>
                <a:defRPr/>
              </a:pPr>
              <a:r>
                <a:rPr lang="zh-CN" altLang="en-US" sz="700" b="1" dirty="0">
                  <a:latin typeface="+mn-ea"/>
                  <a:ea typeface="+mn-ea"/>
                  <a:sym typeface="微软雅黑" panose="020B0503020204020204" pitchFamily="34" charset="-122"/>
                </a:rPr>
                <a:t>占地约800亩，衬底年产能1200万片</a:t>
              </a:r>
              <a:endParaRPr lang="en-US" sz="700" b="1" dirty="0">
                <a:latin typeface="+mn-ea"/>
                <a:ea typeface="+mn-ea"/>
                <a:sym typeface="微软雅黑" panose="020B0503020204020204" pitchFamily="34" charset="-122"/>
              </a:endParaRPr>
            </a:p>
          </p:txBody>
        </p:sp>
      </p:grpSp>
      <p:grpSp>
        <p:nvGrpSpPr>
          <p:cNvPr id="62" name="组合 61"/>
          <p:cNvGrpSpPr/>
          <p:nvPr/>
        </p:nvGrpSpPr>
        <p:grpSpPr>
          <a:xfrm>
            <a:off x="479180" y="4824871"/>
            <a:ext cx="1770246" cy="1038206"/>
            <a:chOff x="156097" y="4793563"/>
            <a:chExt cx="2360328" cy="1384275"/>
          </a:xfrm>
        </p:grpSpPr>
        <p:sp>
          <p:nvSpPr>
            <p:cNvPr id="63" name="Rectangle 22"/>
            <p:cNvSpPr>
              <a:spLocks noChangeArrowheads="1"/>
            </p:cNvSpPr>
            <p:nvPr/>
          </p:nvSpPr>
          <p:spPr bwMode="auto">
            <a:xfrm>
              <a:off x="156097" y="5767469"/>
              <a:ext cx="236032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全资子公司厦门集成电路有限公司</a:t>
              </a:r>
              <a:endParaRPr lang="en-US"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a:t>
              </a:r>
              <a:r>
                <a:rPr lang="en-US" altLang="zh-CN" sz="700" b="1" kern="0" dirty="0">
                  <a:latin typeface="+mn-ea"/>
                  <a:ea typeface="+mn-ea"/>
                  <a:sym typeface="微软雅黑" panose="020B0503020204020204" pitchFamily="34" charset="-122"/>
                </a:rPr>
                <a:t>281</a:t>
              </a:r>
              <a:r>
                <a:rPr lang="zh-CN" altLang="en-US" sz="700" b="1" kern="0" dirty="0">
                  <a:latin typeface="+mn-ea"/>
                  <a:ea typeface="+mn-ea"/>
                  <a:sym typeface="微软雅黑" panose="020B0503020204020204" pitchFamily="34" charset="-122"/>
                </a:rPr>
                <a:t>亩，年产能36万片 </a:t>
              </a:r>
              <a:r>
                <a:rPr lang="en-US" altLang="zh-CN" sz="700" b="1" kern="0" dirty="0">
                  <a:latin typeface="+mn-ea"/>
                  <a:ea typeface="+mn-ea"/>
                  <a:sym typeface="微软雅黑" panose="020B0503020204020204" pitchFamily="34" charset="-122"/>
                </a:rPr>
                <a:t>6</a:t>
              </a:r>
              <a:r>
                <a:rPr lang="zh-CN" altLang="en-US" sz="700" b="1" kern="0" dirty="0">
                  <a:latin typeface="+mn-ea"/>
                  <a:ea typeface="+mn-ea"/>
                  <a:sym typeface="微软雅黑" panose="020B0503020204020204" pitchFamily="34" charset="-122"/>
                </a:rPr>
                <a:t>寸</a:t>
              </a:r>
              <a:endParaRPr lang="zh-CN" altLang="en-US" sz="1200" b="1" kern="0" dirty="0">
                <a:latin typeface="+mn-ea"/>
                <a:ea typeface="+mn-ea"/>
              </a:endParaRPr>
            </a:p>
          </p:txBody>
        </p:sp>
        <p:pic>
          <p:nvPicPr>
            <p:cNvPr id="64" name="Picture 81" descr="通讯微电子器件项目"/>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056" y="4793563"/>
              <a:ext cx="2254246" cy="9089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组合 64"/>
          <p:cNvGrpSpPr/>
          <p:nvPr/>
        </p:nvGrpSpPr>
        <p:grpSpPr>
          <a:xfrm>
            <a:off x="6752863" y="5041292"/>
            <a:ext cx="1776462" cy="990237"/>
            <a:chOff x="7336534" y="4979813"/>
            <a:chExt cx="2368616" cy="1320316"/>
          </a:xfrm>
        </p:grpSpPr>
        <p:pic>
          <p:nvPicPr>
            <p:cNvPr id="66" name="Picture 68" descr="厦门光电产业化项目"/>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4702" y="4979813"/>
              <a:ext cx="2175892" cy="8975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22"/>
            <p:cNvSpPr>
              <a:spLocks noChangeArrowheads="1"/>
            </p:cNvSpPr>
            <p:nvPr/>
          </p:nvSpPr>
          <p:spPr bwMode="auto">
            <a:xfrm>
              <a:off x="7336534" y="5889760"/>
              <a:ext cx="236861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defTabSz="685800">
                <a:defRPr/>
              </a:pPr>
              <a:r>
                <a:rPr lang="zh-CN" altLang="en-US" sz="700" b="1" kern="0" dirty="0">
                  <a:latin typeface="+mn-ea"/>
                  <a:ea typeface="+mn-ea"/>
                  <a:sym typeface="微软雅黑" panose="020B0503020204020204" pitchFamily="34" charset="-122"/>
                </a:rPr>
                <a:t>全资子公司厦门三安光电有限公司</a:t>
              </a:r>
              <a:endParaRPr lang="en-US" sz="700" b="1" kern="0" dirty="0">
                <a:latin typeface="+mn-ea"/>
                <a:ea typeface="+mn-ea"/>
                <a:sym typeface="微软雅黑" panose="020B0503020204020204" pitchFamily="34" charset="-122"/>
              </a:endParaRPr>
            </a:p>
            <a:p>
              <a:pPr algn="ctr" defTabSz="685800">
                <a:defRPr/>
              </a:pPr>
              <a:r>
                <a:rPr lang="zh-CN" altLang="en-US" sz="700" b="1" kern="0" dirty="0">
                  <a:latin typeface="+mn-ea"/>
                  <a:ea typeface="+mn-ea"/>
                  <a:sym typeface="微软雅黑" panose="020B0503020204020204" pitchFamily="34" charset="-122"/>
                </a:rPr>
                <a:t>占地</a:t>
              </a:r>
              <a:r>
                <a:rPr lang="en-US" altLang="zh-CN" sz="700" b="1" kern="0" dirty="0">
                  <a:latin typeface="+mn-ea"/>
                  <a:ea typeface="+mn-ea"/>
                  <a:sym typeface="微软雅黑" panose="020B0503020204020204" pitchFamily="34" charset="-122"/>
                </a:rPr>
                <a:t>783</a:t>
              </a:r>
              <a:r>
                <a:rPr lang="zh-CN" altLang="en-US" sz="700" b="1" kern="0" dirty="0">
                  <a:latin typeface="+mn-ea"/>
                  <a:ea typeface="+mn-ea"/>
                  <a:sym typeface="微软雅黑" panose="020B0503020204020204" pitchFamily="34" charset="-122"/>
                </a:rPr>
                <a:t>亩，芯片年产能</a:t>
              </a:r>
              <a:r>
                <a:rPr lang="en-US" altLang="zh-CN" sz="700" b="1" kern="0" dirty="0">
                  <a:latin typeface="+mn-ea"/>
                  <a:ea typeface="+mn-ea"/>
                  <a:sym typeface="微软雅黑" panose="020B0503020204020204" pitchFamily="34" charset="-122"/>
                </a:rPr>
                <a:t>1580</a:t>
              </a:r>
              <a:r>
                <a:rPr lang="zh-CN" altLang="en-US" sz="700" b="1" kern="0" dirty="0">
                  <a:latin typeface="+mn-ea"/>
                  <a:ea typeface="+mn-ea"/>
                  <a:sym typeface="微软雅黑" panose="020B0503020204020204" pitchFamily="34" charset="-122"/>
                </a:rPr>
                <a:t>00KK</a:t>
              </a:r>
              <a:endParaRPr lang="zh-CN" altLang="en-US" sz="1200" b="1" kern="0" dirty="0">
                <a:latin typeface="+mn-ea"/>
                <a:ea typeface="+mn-ea"/>
              </a:endParaRPr>
            </a:p>
          </p:txBody>
        </p:sp>
      </p:grpSp>
      <p:cxnSp>
        <p:nvCxnSpPr>
          <p:cNvPr id="68" name="肘形连接符 58"/>
          <p:cNvCxnSpPr/>
          <p:nvPr/>
        </p:nvCxnSpPr>
        <p:spPr>
          <a:xfrm rot="5400000">
            <a:off x="3869752" y="4041085"/>
            <a:ext cx="635546" cy="2185198"/>
          </a:xfrm>
          <a:prstGeom prst="bentConnector2">
            <a:avLst/>
          </a:prstGeom>
          <a:noFill/>
          <a:ln w="19050" cap="flat" cmpd="sng" algn="ctr">
            <a:solidFill>
              <a:srgbClr val="002060"/>
            </a:solidFill>
            <a:prstDash val="sysDash"/>
            <a:miter lim="800000"/>
            <a:tailEnd type="arrow"/>
          </a:ln>
          <a:effectLst/>
        </p:spPr>
      </p:cxnSp>
      <p:cxnSp>
        <p:nvCxnSpPr>
          <p:cNvPr id="69" name="直接箭头连接符 68"/>
          <p:cNvCxnSpPr/>
          <p:nvPr/>
        </p:nvCxnSpPr>
        <p:spPr>
          <a:xfrm>
            <a:off x="5287418" y="5451457"/>
            <a:ext cx="733281" cy="0"/>
          </a:xfrm>
          <a:prstGeom prst="straightConnector1">
            <a:avLst/>
          </a:prstGeom>
          <a:noFill/>
          <a:ln w="19050" cap="flat" cmpd="sng" algn="ctr">
            <a:solidFill>
              <a:srgbClr val="002060"/>
            </a:solidFill>
            <a:prstDash val="sysDash"/>
            <a:miter lim="800000"/>
            <a:tailEnd type="arrow"/>
          </a:ln>
          <a:effectLst/>
        </p:spPr>
      </p:cxnSp>
      <p:grpSp>
        <p:nvGrpSpPr>
          <p:cNvPr id="70" name="组合 69"/>
          <p:cNvGrpSpPr/>
          <p:nvPr/>
        </p:nvGrpSpPr>
        <p:grpSpPr>
          <a:xfrm>
            <a:off x="5303506" y="2605541"/>
            <a:ext cx="742856" cy="2192762"/>
            <a:chOff x="5595696" y="1658288"/>
            <a:chExt cx="990474" cy="2923682"/>
          </a:xfrm>
        </p:grpSpPr>
        <p:cxnSp>
          <p:nvCxnSpPr>
            <p:cNvPr id="71" name="肘形连接符 54"/>
            <p:cNvCxnSpPr/>
            <p:nvPr/>
          </p:nvCxnSpPr>
          <p:spPr>
            <a:xfrm rot="5400000" flipH="1" flipV="1">
              <a:off x="4451395" y="2802589"/>
              <a:ext cx="2923682" cy="635080"/>
            </a:xfrm>
            <a:prstGeom prst="bentConnector3">
              <a:avLst>
                <a:gd name="adj1" fmla="val -121"/>
              </a:avLst>
            </a:prstGeom>
            <a:noFill/>
            <a:ln w="19050" cap="flat" cmpd="sng" algn="ctr">
              <a:solidFill>
                <a:srgbClr val="002060"/>
              </a:solidFill>
              <a:prstDash val="sysDash"/>
              <a:miter lim="800000"/>
            </a:ln>
            <a:effectLst/>
          </p:spPr>
        </p:cxnSp>
        <p:cxnSp>
          <p:nvCxnSpPr>
            <p:cNvPr id="72" name="直接箭头连接符 71"/>
            <p:cNvCxnSpPr/>
            <p:nvPr/>
          </p:nvCxnSpPr>
          <p:spPr>
            <a:xfrm>
              <a:off x="6220374" y="1667361"/>
              <a:ext cx="365796" cy="1512"/>
            </a:xfrm>
            <a:prstGeom prst="straightConnector1">
              <a:avLst/>
            </a:prstGeom>
            <a:noFill/>
            <a:ln w="19050" cap="flat" cmpd="sng" algn="ctr">
              <a:solidFill>
                <a:srgbClr val="002060"/>
              </a:solidFill>
              <a:prstDash val="sysDash"/>
              <a:miter lim="800000"/>
              <a:tailEnd type="arrow"/>
            </a:ln>
            <a:effectLst/>
          </p:spPr>
        </p:cxnSp>
      </p:grpSp>
      <p:grpSp>
        <p:nvGrpSpPr>
          <p:cNvPr id="73" name="组合 72"/>
          <p:cNvGrpSpPr/>
          <p:nvPr/>
        </p:nvGrpSpPr>
        <p:grpSpPr>
          <a:xfrm>
            <a:off x="2950216" y="2808926"/>
            <a:ext cx="2336786" cy="1528892"/>
            <a:chOff x="2457974" y="1929468"/>
            <a:chExt cx="3290383" cy="1573422"/>
          </a:xfrm>
        </p:grpSpPr>
        <p:cxnSp>
          <p:nvCxnSpPr>
            <p:cNvPr id="74" name="形状 75"/>
            <p:cNvCxnSpPr/>
            <p:nvPr/>
          </p:nvCxnSpPr>
          <p:spPr>
            <a:xfrm rot="10800000">
              <a:off x="2826653" y="1929468"/>
              <a:ext cx="2921704" cy="1573422"/>
            </a:xfrm>
            <a:prstGeom prst="bentConnector3">
              <a:avLst>
                <a:gd name="adj1" fmla="val 79287"/>
              </a:avLst>
            </a:prstGeom>
            <a:noFill/>
            <a:ln w="19050" cap="flat" cmpd="sng" algn="ctr">
              <a:solidFill>
                <a:srgbClr val="002060"/>
              </a:solidFill>
              <a:prstDash val="sysDash"/>
              <a:miter lim="800000"/>
            </a:ln>
            <a:effectLst/>
          </p:spPr>
        </p:cxnSp>
        <p:cxnSp>
          <p:nvCxnSpPr>
            <p:cNvPr id="75" name="直接箭头连接符 74"/>
            <p:cNvCxnSpPr/>
            <p:nvPr/>
          </p:nvCxnSpPr>
          <p:spPr>
            <a:xfrm flipH="1">
              <a:off x="2457974" y="1929468"/>
              <a:ext cx="385894" cy="8389"/>
            </a:xfrm>
            <a:prstGeom prst="straightConnector1">
              <a:avLst/>
            </a:prstGeom>
            <a:noFill/>
            <a:ln w="19050" cap="flat" cmpd="sng" algn="ctr">
              <a:solidFill>
                <a:srgbClr val="002060"/>
              </a:solidFill>
              <a:prstDash val="sysDash"/>
              <a:miter lim="800000"/>
              <a:tailEnd type="arrow"/>
            </a:ln>
            <a:effectLst/>
          </p:spPr>
        </p:cxnSp>
      </p:grpSp>
      <p:cxnSp>
        <p:nvCxnSpPr>
          <p:cNvPr id="76" name="直接箭头连接符 75"/>
          <p:cNvCxnSpPr/>
          <p:nvPr/>
        </p:nvCxnSpPr>
        <p:spPr>
          <a:xfrm>
            <a:off x="5264886" y="3666047"/>
            <a:ext cx="773927" cy="0"/>
          </a:xfrm>
          <a:prstGeom prst="straightConnector1">
            <a:avLst/>
          </a:prstGeom>
          <a:noFill/>
          <a:ln w="19050" cap="flat" cmpd="sng" algn="ctr">
            <a:solidFill>
              <a:srgbClr val="002060"/>
            </a:solidFill>
            <a:prstDash val="sysDash"/>
            <a:miter lim="800000"/>
            <a:tailEnd type="arrow"/>
          </a:ln>
          <a:effectLst/>
        </p:spPr>
      </p:cxnSp>
      <p:grpSp>
        <p:nvGrpSpPr>
          <p:cNvPr id="77" name="组合 76"/>
          <p:cNvGrpSpPr/>
          <p:nvPr/>
        </p:nvGrpSpPr>
        <p:grpSpPr>
          <a:xfrm>
            <a:off x="5044952" y="4554378"/>
            <a:ext cx="389855" cy="207749"/>
            <a:chOff x="5250957" y="4256732"/>
            <a:chExt cx="519806" cy="276998"/>
          </a:xfrm>
        </p:grpSpPr>
        <p:sp>
          <p:nvSpPr>
            <p:cNvPr id="78" name="Oval 52"/>
            <p:cNvSpPr>
              <a:spLocks noChangeArrowheads="1"/>
            </p:cNvSpPr>
            <p:nvPr/>
          </p:nvSpPr>
          <p:spPr bwMode="auto">
            <a:xfrm>
              <a:off x="5612762" y="4443582"/>
              <a:ext cx="74589" cy="65291"/>
            </a:xfrm>
            <a:prstGeom prst="ellipse">
              <a:avLst/>
            </a:prstGeom>
            <a:solidFill>
              <a:srgbClr val="002060"/>
            </a:solidFill>
            <a:ln w="19050">
              <a:solidFill>
                <a:srgbClr val="002060"/>
              </a:solidFill>
              <a:round/>
            </a:ln>
          </p:spPr>
          <p:txBody>
            <a:bodyPr anchor="ct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a:buFont typeface="Arial" panose="020B0604020202020204" pitchFamily="34" charset="0"/>
                <a:buNone/>
                <a:defRPr/>
              </a:pPr>
              <a:endParaRPr lang="zh-CN" altLang="en-US" sz="1350">
                <a:solidFill>
                  <a:srgbClr val="00B0F0"/>
                </a:solidFill>
                <a:latin typeface="+mn-ea"/>
                <a:ea typeface="+mn-ea"/>
                <a:sym typeface="Calibri" panose="020F0502020204030204" charset="0"/>
              </a:endParaRPr>
            </a:p>
          </p:txBody>
        </p:sp>
        <p:sp>
          <p:nvSpPr>
            <p:cNvPr id="79" name="TextBox 22"/>
            <p:cNvSpPr txBox="1"/>
            <p:nvPr/>
          </p:nvSpPr>
          <p:spPr>
            <a:xfrm>
              <a:off x="5250957" y="4256732"/>
              <a:ext cx="519806" cy="276998"/>
            </a:xfrm>
            <a:prstGeom prst="rect">
              <a:avLst/>
            </a:prstGeom>
            <a:noFill/>
          </p:spPr>
          <p:txBody>
            <a:bodyPr wrap="square" rtlCol="0">
              <a:spAutoFit/>
            </a:bodyPr>
            <a:lstStyle/>
            <a:p>
              <a:pPr>
                <a:defRPr/>
              </a:pPr>
              <a:r>
                <a:rPr lang="zh-CN" altLang="en-US" sz="750" dirty="0">
                  <a:solidFill>
                    <a:srgbClr val="4472C4">
                      <a:lumMod val="50000"/>
                    </a:srgbClr>
                  </a:solidFill>
                  <a:latin typeface="+mn-ea"/>
                </a:rPr>
                <a:t>泉州</a:t>
              </a:r>
              <a:endParaRPr lang="zh-CN" altLang="en-US" sz="750" dirty="0">
                <a:solidFill>
                  <a:srgbClr val="4472C4">
                    <a:lumMod val="50000"/>
                  </a:srgbClr>
                </a:solidFill>
                <a:latin typeface="+mn-ea"/>
              </a:endParaRPr>
            </a:p>
          </p:txBody>
        </p:sp>
      </p:grpSp>
      <p:grpSp>
        <p:nvGrpSpPr>
          <p:cNvPr id="80" name="组合 79"/>
          <p:cNvGrpSpPr/>
          <p:nvPr/>
        </p:nvGrpSpPr>
        <p:grpSpPr>
          <a:xfrm>
            <a:off x="4963168" y="4701925"/>
            <a:ext cx="352460" cy="323165"/>
            <a:chOff x="5141911" y="4453466"/>
            <a:chExt cx="469947" cy="430886"/>
          </a:xfrm>
        </p:grpSpPr>
        <p:sp>
          <p:nvSpPr>
            <p:cNvPr id="81" name="Oval 52"/>
            <p:cNvSpPr>
              <a:spLocks noChangeArrowheads="1"/>
            </p:cNvSpPr>
            <p:nvPr/>
          </p:nvSpPr>
          <p:spPr bwMode="auto">
            <a:xfrm>
              <a:off x="5527223" y="4540156"/>
              <a:ext cx="74589" cy="65291"/>
            </a:xfrm>
            <a:prstGeom prst="ellipse">
              <a:avLst/>
            </a:prstGeom>
            <a:solidFill>
              <a:srgbClr val="002060"/>
            </a:solidFill>
            <a:ln w="19050">
              <a:solidFill>
                <a:srgbClr val="002060"/>
              </a:solidFill>
              <a:round/>
            </a:ln>
          </p:spPr>
          <p:txBody>
            <a:bodyPr anchor="ct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a:buFont typeface="Arial" panose="020B0604020202020204" pitchFamily="34" charset="0"/>
                <a:buNone/>
                <a:defRPr/>
              </a:pPr>
              <a:endParaRPr lang="zh-CN" altLang="en-US" sz="1350">
                <a:solidFill>
                  <a:srgbClr val="00B0F0"/>
                </a:solidFill>
                <a:latin typeface="+mn-ea"/>
                <a:ea typeface="+mn-ea"/>
                <a:sym typeface="Calibri" panose="020F0502020204030204" charset="0"/>
              </a:endParaRPr>
            </a:p>
          </p:txBody>
        </p:sp>
        <p:sp>
          <p:nvSpPr>
            <p:cNvPr id="82" name="TextBox 22"/>
            <p:cNvSpPr txBox="1"/>
            <p:nvPr/>
          </p:nvSpPr>
          <p:spPr>
            <a:xfrm>
              <a:off x="5141911" y="4453466"/>
              <a:ext cx="469947" cy="430886"/>
            </a:xfrm>
            <a:prstGeom prst="rect">
              <a:avLst/>
            </a:prstGeom>
            <a:noFill/>
          </p:spPr>
          <p:txBody>
            <a:bodyPr wrap="square" rtlCol="0">
              <a:spAutoFit/>
            </a:bodyPr>
            <a:lstStyle/>
            <a:p>
              <a:pPr>
                <a:defRPr/>
              </a:pPr>
              <a:r>
                <a:rPr lang="zh-CN" altLang="en-US" sz="750" dirty="0">
                  <a:solidFill>
                    <a:srgbClr val="4472C4">
                      <a:lumMod val="50000"/>
                    </a:srgbClr>
                  </a:solidFill>
                  <a:latin typeface="+mn-ea"/>
                </a:rPr>
                <a:t>厦门</a:t>
              </a:r>
              <a:endParaRPr lang="zh-CN" altLang="en-US" sz="750" dirty="0">
                <a:solidFill>
                  <a:srgbClr val="4472C4">
                    <a:lumMod val="50000"/>
                  </a:srgbClr>
                </a:solidFill>
                <a:latin typeface="+mn-ea"/>
              </a:endParaRPr>
            </a:p>
          </p:txBody>
        </p:sp>
      </p:grpSp>
      <p:grpSp>
        <p:nvGrpSpPr>
          <p:cNvPr id="83" name="组合 82"/>
          <p:cNvGrpSpPr/>
          <p:nvPr/>
        </p:nvGrpSpPr>
        <p:grpSpPr>
          <a:xfrm>
            <a:off x="5004055" y="4144701"/>
            <a:ext cx="471880" cy="212966"/>
            <a:chOff x="5196427" y="3710500"/>
            <a:chExt cx="629173" cy="283955"/>
          </a:xfrm>
        </p:grpSpPr>
        <p:sp>
          <p:nvSpPr>
            <p:cNvPr id="84" name="Oval 52"/>
            <p:cNvSpPr>
              <a:spLocks noChangeArrowheads="1"/>
            </p:cNvSpPr>
            <p:nvPr/>
          </p:nvSpPr>
          <p:spPr bwMode="auto">
            <a:xfrm>
              <a:off x="5544292" y="3929164"/>
              <a:ext cx="74589" cy="65291"/>
            </a:xfrm>
            <a:prstGeom prst="ellipse">
              <a:avLst/>
            </a:prstGeom>
            <a:solidFill>
              <a:srgbClr val="002060"/>
            </a:solidFill>
            <a:ln w="19050">
              <a:solidFill>
                <a:srgbClr val="002060"/>
              </a:solidFill>
              <a:round/>
            </a:ln>
          </p:spPr>
          <p:txBody>
            <a:bodyPr anchor="ctr"/>
            <a:lstStyle>
              <a:lvl1pPr>
                <a:defRPr>
                  <a:solidFill>
                    <a:schemeClr val="tx1"/>
                  </a:solidFill>
                  <a:latin typeface="Arial" panose="020B0604020202020204" pitchFamily="34" charset="0"/>
                  <a:ea typeface="宋体" panose="02010600030101010101" pitchFamily="2" charset="-122"/>
                  <a:sym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sym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sym typeface="宋体" panose="02010600030101010101" pitchFamily="2" charset="-122"/>
                </a:defRPr>
              </a:lvl9pPr>
            </a:lstStyle>
            <a:p>
              <a:pPr algn="ctr">
                <a:buFont typeface="Arial" panose="020B0604020202020204" pitchFamily="34" charset="0"/>
                <a:buNone/>
                <a:defRPr/>
              </a:pPr>
              <a:endParaRPr lang="zh-CN" altLang="en-US" sz="1350">
                <a:solidFill>
                  <a:srgbClr val="00B0F0"/>
                </a:solidFill>
                <a:latin typeface="+mn-ea"/>
                <a:ea typeface="+mn-ea"/>
                <a:sym typeface="Calibri" panose="020F0502020204030204" charset="0"/>
              </a:endParaRPr>
            </a:p>
          </p:txBody>
        </p:sp>
        <p:sp>
          <p:nvSpPr>
            <p:cNvPr id="85" name="TextBox 22"/>
            <p:cNvSpPr txBox="1"/>
            <p:nvPr/>
          </p:nvSpPr>
          <p:spPr>
            <a:xfrm>
              <a:off x="5196427" y="3710500"/>
              <a:ext cx="629173" cy="276999"/>
            </a:xfrm>
            <a:prstGeom prst="rect">
              <a:avLst/>
            </a:prstGeom>
            <a:noFill/>
          </p:spPr>
          <p:txBody>
            <a:bodyPr wrap="square" rtlCol="0">
              <a:spAutoFit/>
            </a:bodyPr>
            <a:lstStyle/>
            <a:p>
              <a:pPr>
                <a:defRPr/>
              </a:pPr>
              <a:r>
                <a:rPr lang="zh-CN" altLang="en-US" sz="750" dirty="0">
                  <a:solidFill>
                    <a:srgbClr val="4472C4">
                      <a:lumMod val="50000"/>
                    </a:srgbClr>
                  </a:solidFill>
                  <a:latin typeface="+mn-ea"/>
                </a:rPr>
                <a:t>芜湖</a:t>
              </a:r>
              <a:endParaRPr lang="zh-CN" altLang="en-US" sz="750" dirty="0">
                <a:solidFill>
                  <a:srgbClr val="4472C4">
                    <a:lumMod val="50000"/>
                  </a:srgbClr>
                </a:solidFill>
                <a:latin typeface="+mn-ea"/>
              </a:endParaRPr>
            </a:p>
          </p:txBody>
        </p:sp>
      </p:grpSp>
      <p:cxnSp>
        <p:nvCxnSpPr>
          <p:cNvPr id="86" name="直接箭头连接符 85"/>
          <p:cNvCxnSpPr/>
          <p:nvPr/>
        </p:nvCxnSpPr>
        <p:spPr>
          <a:xfrm>
            <a:off x="5310128" y="4331640"/>
            <a:ext cx="710572" cy="0"/>
          </a:xfrm>
          <a:prstGeom prst="straightConnector1">
            <a:avLst/>
          </a:prstGeom>
          <a:noFill/>
          <a:ln w="19050" cap="flat" cmpd="sng" algn="ctr">
            <a:solidFill>
              <a:srgbClr val="002060"/>
            </a:solidFill>
            <a:prstDash val="sysDash"/>
            <a:miter lim="800000"/>
            <a:tailEnd type="arrow"/>
          </a:ln>
          <a:effectLst/>
        </p:spPr>
      </p:cxnSp>
      <p:grpSp>
        <p:nvGrpSpPr>
          <p:cNvPr id="87" name="组合 86"/>
          <p:cNvGrpSpPr/>
          <p:nvPr/>
        </p:nvGrpSpPr>
        <p:grpSpPr>
          <a:xfrm>
            <a:off x="2971618" y="3967230"/>
            <a:ext cx="2370368" cy="720157"/>
            <a:chOff x="2423958" y="2473321"/>
            <a:chExt cx="3325745" cy="1573421"/>
          </a:xfrm>
        </p:grpSpPr>
        <p:cxnSp>
          <p:nvCxnSpPr>
            <p:cNvPr id="88" name="形状 75"/>
            <p:cNvCxnSpPr/>
            <p:nvPr/>
          </p:nvCxnSpPr>
          <p:spPr>
            <a:xfrm rot="10800000">
              <a:off x="2827999" y="2473321"/>
              <a:ext cx="2921704" cy="1573421"/>
            </a:xfrm>
            <a:prstGeom prst="bentConnector3">
              <a:avLst>
                <a:gd name="adj1" fmla="val -215"/>
              </a:avLst>
            </a:prstGeom>
            <a:noFill/>
            <a:ln w="19050" cap="flat" cmpd="sng" algn="ctr">
              <a:solidFill>
                <a:srgbClr val="002060"/>
              </a:solidFill>
              <a:prstDash val="sysDash"/>
              <a:miter lim="800000"/>
            </a:ln>
            <a:effectLst/>
          </p:spPr>
        </p:cxnSp>
        <p:cxnSp>
          <p:nvCxnSpPr>
            <p:cNvPr id="89" name="直接箭头连接符 88"/>
            <p:cNvCxnSpPr/>
            <p:nvPr/>
          </p:nvCxnSpPr>
          <p:spPr>
            <a:xfrm flipH="1">
              <a:off x="2423958" y="2476940"/>
              <a:ext cx="385894" cy="8389"/>
            </a:xfrm>
            <a:prstGeom prst="straightConnector1">
              <a:avLst/>
            </a:prstGeom>
            <a:noFill/>
            <a:ln w="19050" cap="flat" cmpd="sng" algn="ctr">
              <a:solidFill>
                <a:srgbClr val="002060"/>
              </a:solidFill>
              <a:prstDash val="sysDash"/>
              <a:miter lim="800000"/>
              <a:tailEnd type="arrow"/>
            </a:ln>
            <a:effec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amond(out)">
                                      <p:cBhvr>
                                        <p:cTn id="11" dur="2000"/>
                                        <p:tgtEl>
                                          <p:spTgt spid="37"/>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randombar(horizontal)">
                                      <p:cBhvr>
                                        <p:cTn id="15" dur="500"/>
                                        <p:tgtEl>
                                          <p:spTgt spid="80"/>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randombar(horizontal)">
                                      <p:cBhvr>
                                        <p:cTn id="23" dur="500"/>
                                        <p:tgtEl>
                                          <p:spTgt spid="83"/>
                                        </p:tgtEl>
                                      </p:cBhvr>
                                    </p:animEffect>
                                  </p:childTnLst>
                                </p:cTn>
                              </p:par>
                            </p:childTnLst>
                          </p:cTn>
                        </p:par>
                        <p:par>
                          <p:cTn id="24" fill="hold">
                            <p:stCondLst>
                              <p:cond delay="4000"/>
                            </p:stCondLst>
                            <p:childTnLst>
                              <p:par>
                                <p:cTn id="25" presetID="14" presetClass="entr" presetSubtype="1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randombar(horizontal)">
                                      <p:cBhvr>
                                        <p:cTn id="27" dur="500"/>
                                        <p:tgtEl>
                                          <p:spTgt spid="77"/>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up)">
                                      <p:cBhvr>
                                        <p:cTn id="31" dur="500"/>
                                        <p:tgtEl>
                                          <p:spTgt spid="68"/>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1000" fill="hold"/>
                                        <p:tgtEl>
                                          <p:spTgt spid="65"/>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4"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down)">
                                      <p:cBhvr>
                                        <p:cTn id="51" dur="500"/>
                                        <p:tgtEl>
                                          <p:spTgt spid="70"/>
                                        </p:tgtEl>
                                      </p:cBhvr>
                                    </p:animEffect>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1000"/>
                                        <p:tgtEl>
                                          <p:spTgt spid="53"/>
                                        </p:tgtEl>
                                      </p:cBhvr>
                                    </p:animEffect>
                                    <p:anim calcmode="lin" valueType="num">
                                      <p:cBhvr>
                                        <p:cTn id="56" dur="1000" fill="hold"/>
                                        <p:tgtEl>
                                          <p:spTgt spid="53"/>
                                        </p:tgtEl>
                                        <p:attrNameLst>
                                          <p:attrName>ppt_x</p:attrName>
                                        </p:attrNameLst>
                                      </p:cBhvr>
                                      <p:tavLst>
                                        <p:tav tm="0">
                                          <p:val>
                                            <p:strVal val="#ppt_x"/>
                                          </p:val>
                                        </p:tav>
                                        <p:tav tm="100000">
                                          <p:val>
                                            <p:strVal val="#ppt_x"/>
                                          </p:val>
                                        </p:tav>
                                      </p:tavLst>
                                    </p:anim>
                                    <p:anim calcmode="lin" valueType="num">
                                      <p:cBhvr>
                                        <p:cTn id="57" dur="1000" fill="hold"/>
                                        <p:tgtEl>
                                          <p:spTgt spid="5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22" presetClass="entr" presetSubtype="4"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down)">
                                      <p:cBhvr>
                                        <p:cTn id="61" dur="500"/>
                                        <p:tgtEl>
                                          <p:spTgt spid="86"/>
                                        </p:tgtEl>
                                      </p:cBhvr>
                                    </p:animEffect>
                                  </p:childTnLst>
                                </p:cTn>
                              </p:par>
                            </p:childTnLst>
                          </p:cTn>
                        </p:par>
                        <p:par>
                          <p:cTn id="62" fill="hold">
                            <p:stCondLst>
                              <p:cond delay="9500"/>
                            </p:stCondLst>
                            <p:childTnLst>
                              <p:par>
                                <p:cTn id="63" presetID="42" presetClass="entr" presetSubtype="0"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000"/>
                                        <p:tgtEl>
                                          <p:spTgt spid="50"/>
                                        </p:tgtEl>
                                      </p:cBhvr>
                                    </p:animEffect>
                                    <p:anim calcmode="lin" valueType="num">
                                      <p:cBhvr>
                                        <p:cTn id="66" dur="1000" fill="hold"/>
                                        <p:tgtEl>
                                          <p:spTgt spid="50"/>
                                        </p:tgtEl>
                                        <p:attrNameLst>
                                          <p:attrName>ppt_x</p:attrName>
                                        </p:attrNameLst>
                                      </p:cBhvr>
                                      <p:tavLst>
                                        <p:tav tm="0">
                                          <p:val>
                                            <p:strVal val="#ppt_x"/>
                                          </p:val>
                                        </p:tav>
                                        <p:tav tm="100000">
                                          <p:val>
                                            <p:strVal val="#ppt_x"/>
                                          </p:val>
                                        </p:tav>
                                      </p:tavLst>
                                    </p:anim>
                                    <p:anim calcmode="lin" valueType="num">
                                      <p:cBhvr>
                                        <p:cTn id="67" dur="1000" fill="hold"/>
                                        <p:tgtEl>
                                          <p:spTgt spid="50"/>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22" presetClass="entr" presetSubtype="4"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par>
                          <p:cTn id="72" fill="hold">
                            <p:stCondLst>
                              <p:cond delay="11000"/>
                            </p:stCondLst>
                            <p:childTnLst>
                              <p:par>
                                <p:cTn id="73" presetID="42"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22" presetClass="entr" presetSubtype="8" fill="hold" nodeType="after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left)">
                                      <p:cBhvr>
                                        <p:cTn id="81" dur="500"/>
                                        <p:tgtEl>
                                          <p:spTgt spid="76"/>
                                        </p:tgtEl>
                                      </p:cBhvr>
                                    </p:animEffect>
                                  </p:childTnLst>
                                </p:cTn>
                              </p:par>
                            </p:childTnLst>
                          </p:cTn>
                        </p:par>
                        <p:par>
                          <p:cTn id="82" fill="hold">
                            <p:stCondLst>
                              <p:cond delay="12500"/>
                            </p:stCondLst>
                            <p:childTnLst>
                              <p:par>
                                <p:cTn id="83" presetID="42" presetClass="entr" presetSubtype="0" fill="hold"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childTnLst>
                          </p:cTn>
                        </p:par>
                        <p:par>
                          <p:cTn id="88" fill="hold">
                            <p:stCondLst>
                              <p:cond delay="13500"/>
                            </p:stCondLst>
                            <p:childTnLst>
                              <p:par>
                                <p:cTn id="89" presetID="22" presetClass="entr" presetSubtype="4"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14000"/>
                            </p:stCondLst>
                            <p:childTnLst>
                              <p:par>
                                <p:cTn id="93" presetID="42" presetClass="entr" presetSubtype="0"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1000"/>
                                        <p:tgtEl>
                                          <p:spTgt spid="59"/>
                                        </p:tgtEl>
                                      </p:cBhvr>
                                    </p:animEffect>
                                    <p:anim calcmode="lin" valueType="num">
                                      <p:cBhvr>
                                        <p:cTn id="96" dur="1000" fill="hold"/>
                                        <p:tgtEl>
                                          <p:spTgt spid="59"/>
                                        </p:tgtEl>
                                        <p:attrNameLst>
                                          <p:attrName>ppt_x</p:attrName>
                                        </p:attrNameLst>
                                      </p:cBhvr>
                                      <p:tavLst>
                                        <p:tav tm="0">
                                          <p:val>
                                            <p:strVal val="#ppt_x"/>
                                          </p:val>
                                        </p:tav>
                                        <p:tav tm="100000">
                                          <p:val>
                                            <p:strVal val="#ppt_x"/>
                                          </p:val>
                                        </p:tav>
                                      </p:tavLst>
                                    </p:anim>
                                    <p:anim calcmode="lin" valueType="num">
                                      <p:cBhvr>
                                        <p:cTn id="97" dur="1000" fill="hold"/>
                                        <p:tgtEl>
                                          <p:spTgt spid="59"/>
                                        </p:tgtEl>
                                        <p:attrNameLst>
                                          <p:attrName>ppt_y</p:attrName>
                                        </p:attrNameLst>
                                      </p:cBhvr>
                                      <p:tavLst>
                                        <p:tav tm="0">
                                          <p:val>
                                            <p:strVal val="#ppt_y+.1"/>
                                          </p:val>
                                        </p:tav>
                                        <p:tav tm="100000">
                                          <p:val>
                                            <p:strVal val="#ppt_y"/>
                                          </p:val>
                                        </p:tav>
                                      </p:tavLst>
                                    </p:anim>
                                  </p:childTnLst>
                                </p:cTn>
                              </p:par>
                            </p:childTnLst>
                          </p:cTn>
                        </p:par>
                        <p:par>
                          <p:cTn id="98" fill="hold">
                            <p:stCondLst>
                              <p:cond delay="15000"/>
                            </p:stCondLst>
                            <p:childTnLst>
                              <p:par>
                                <p:cTn id="99" presetID="14" presetClass="entr" presetSubtype="10" fill="hold"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randombar(horizontal)">
                                      <p:cBhvr>
                                        <p:cTn id="10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 t="75016" r="49667" b="6930"/>
          <a:stretch>
            <a:fillRect/>
          </a:stretch>
        </p:blipFill>
        <p:spPr>
          <a:xfrm>
            <a:off x="487323" y="4081373"/>
            <a:ext cx="8191141" cy="2160000"/>
          </a:xfrm>
          <a:prstGeom prst="rect">
            <a:avLst/>
          </a:prstGeom>
        </p:spPr>
      </p:pic>
      <p:sp>
        <p:nvSpPr>
          <p:cNvPr id="43010" name="Text Box 26"/>
          <p:cNvSpPr txBox="1">
            <a:spLocks noChangeArrowheads="1"/>
          </p:cNvSpPr>
          <p:nvPr/>
        </p:nvSpPr>
        <p:spPr bwMode="auto">
          <a:xfrm>
            <a:off x="6877050" y="985838"/>
            <a:ext cx="2038350" cy="400050"/>
          </a:xfrm>
          <a:prstGeom prst="rect">
            <a:avLst/>
          </a:prstGeom>
          <a:noFill/>
          <a:ln w="9525">
            <a:noFill/>
            <a:miter lim="800000"/>
          </a:ln>
        </p:spPr>
        <p:txBody>
          <a:bodyPr>
            <a:spAutoFit/>
          </a:bodyPr>
          <a:lstStyle/>
          <a:p>
            <a:pPr algn="r" eaLnBrk="0" hangingPunct="0">
              <a:spcBef>
                <a:spcPct val="50000"/>
              </a:spcBef>
            </a:pPr>
            <a:r>
              <a:rPr lang="zh-CN" altLang="en-US" sz="2000">
                <a:solidFill>
                  <a:schemeClr val="bg1"/>
                </a:solidFill>
                <a:latin typeface="微软雅黑" panose="020B0503020204020204" pitchFamily="34" charset="-122"/>
                <a:ea typeface="微软雅黑" panose="020B0503020204020204" pitchFamily="34" charset="-122"/>
              </a:rPr>
              <a:t>过渡页</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Text Box 26"/>
          <p:cNvSpPr txBox="1">
            <a:spLocks noChangeArrowheads="1"/>
          </p:cNvSpPr>
          <p:nvPr/>
        </p:nvSpPr>
        <p:spPr bwMode="auto">
          <a:xfrm>
            <a:off x="190500" y="1236663"/>
            <a:ext cx="457200" cy="1569660"/>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企业愿景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竖排文字占位符 2"/>
          <p:cNvSpPr txBox="1"/>
          <p:nvPr/>
        </p:nvSpPr>
        <p:spPr>
          <a:xfrm>
            <a:off x="336207" y="1236663"/>
            <a:ext cx="8579193" cy="3451274"/>
          </a:xfrm>
          <a:prstGeom prst="rect">
            <a:avLst/>
          </a:prstGeom>
        </p:spPr>
        <p:txBody>
          <a:bodyPr vert="horz" lIns="91370" tIns="45686" rIns="91370" bIns="45686"/>
          <a:lstStyle>
            <a:lvl1pPr marL="342900" indent="-342900" algn="l" rtl="0" fontAlgn="base">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fontAlgn="base">
              <a:spcBef>
                <a:spcPct val="20000"/>
              </a:spcBef>
              <a:spcAft>
                <a:spcPct val="0"/>
              </a:spcAft>
              <a:buClr>
                <a:schemeClr val="tx1"/>
              </a:buClr>
              <a:buChar char="•"/>
              <a:defRPr sz="22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0" indent="0" algn="ctr">
              <a:spcBef>
                <a:spcPts val="600"/>
              </a:spcBef>
              <a:buClr>
                <a:schemeClr val="accent3">
                  <a:lumMod val="50000"/>
                </a:schemeClr>
              </a:buClr>
              <a:buNone/>
            </a:pPr>
            <a:r>
              <a:rPr lang="zh-TW" altLang="en-US" sz="2400" kern="0" dirty="0">
                <a:solidFill>
                  <a:srgbClr val="0000FF"/>
                </a:solidFill>
                <a:latin typeface="微软雅黑" panose="020B0503020204020204" pitchFamily="34" charset="-122"/>
                <a:ea typeface="微软雅黑" panose="020B0503020204020204" pitchFamily="34" charset="-122"/>
                <a:cs typeface="Verdana" panose="020B0604030504040204" pitchFamily="34" charset="0"/>
              </a:rPr>
              <a:t>成为世界级化合物半导体研发、制造与服务公司</a:t>
            </a:r>
            <a:endParaRPr lang="en-US" altLang="zh-CN" sz="2400" kern="0" dirty="0">
              <a:solidFill>
                <a:srgbClr val="0000FF"/>
              </a:solidFill>
              <a:latin typeface="微软雅黑" panose="020B0503020204020204" pitchFamily="34" charset="-122"/>
              <a:ea typeface="微软雅黑" panose="020B0503020204020204" pitchFamily="34" charset="-122"/>
              <a:cs typeface="Verdana" panose="020B0604030504040204" pitchFamily="34" charset="0"/>
            </a:endParaRPr>
          </a:p>
          <a:p>
            <a:pPr marL="0" indent="0" algn="ctr">
              <a:lnSpc>
                <a:spcPts val="2200"/>
              </a:lnSpc>
              <a:spcBef>
                <a:spcPts val="600"/>
              </a:spcBef>
              <a:buClr>
                <a:schemeClr val="accent3">
                  <a:lumMod val="50000"/>
                </a:schemeClr>
              </a:buClr>
              <a:buNone/>
            </a:pPr>
            <a:r>
              <a:rPr lang="en-US" altLang="zh-CN" sz="2000" b="0" kern="0" dirty="0">
                <a:latin typeface="微软雅黑" panose="020B0503020204020204" pitchFamily="34" charset="-122"/>
                <a:ea typeface="微软雅黑" panose="020B0503020204020204" pitchFamily="34" charset="-122"/>
                <a:cs typeface="Verdana" panose="020B0604030504040204" pitchFamily="34" charset="0"/>
              </a:rPr>
              <a:t>To become the world-class compound semiconductor R&amp;D, manufacturing and service provider.</a:t>
            </a:r>
            <a:endParaRPr lang="en-US" altLang="zh-CN" sz="2000" b="0" kern="0" dirty="0">
              <a:latin typeface="微软雅黑" panose="020B0503020204020204" pitchFamily="34" charset="-122"/>
              <a:ea typeface="微软雅黑" panose="020B0503020204020204" pitchFamily="34" charset="-122"/>
              <a:cs typeface="Verdana" panose="020B0604030504040204" pitchFamily="34" charset="0"/>
            </a:endParaRPr>
          </a:p>
          <a:p>
            <a:pPr marL="0" indent="0">
              <a:spcBef>
                <a:spcPts val="600"/>
              </a:spcBef>
              <a:buClr>
                <a:schemeClr val="accent3">
                  <a:lumMod val="50000"/>
                </a:schemeClr>
              </a:buClr>
              <a:buNone/>
            </a:pPr>
            <a:endParaRPr lang="en-US" altLang="zh-TW" sz="1000" kern="0" dirty="0">
              <a:solidFill>
                <a:srgbClr val="0000FF"/>
              </a:solidFill>
              <a:latin typeface="微软雅黑" panose="020B0503020204020204" pitchFamily="34" charset="-122"/>
              <a:ea typeface="微软雅黑" panose="020B0503020204020204" pitchFamily="34" charset="-122"/>
              <a:cs typeface="Verdana" panose="020B0604030504040204" pitchFamily="34" charset="0"/>
            </a:endParaRPr>
          </a:p>
          <a:p>
            <a:pPr marL="0" indent="0" algn="ctr">
              <a:spcBef>
                <a:spcPts val="600"/>
              </a:spcBef>
              <a:buClr>
                <a:schemeClr val="accent3">
                  <a:lumMod val="50000"/>
                </a:schemeClr>
              </a:buClr>
              <a:buNone/>
            </a:pPr>
            <a:r>
              <a:rPr lang="zh-TW" altLang="en-US" sz="2400" kern="0" dirty="0">
                <a:solidFill>
                  <a:srgbClr val="0000FF"/>
                </a:solidFill>
                <a:latin typeface="微软雅黑" panose="020B0503020204020204" pitchFamily="34" charset="-122"/>
                <a:ea typeface="微软雅黑" panose="020B0503020204020204" pitchFamily="34" charset="-122"/>
                <a:cs typeface="Verdana" panose="020B0604030504040204" pitchFamily="34" charset="0"/>
              </a:rPr>
              <a:t>建立服务客户伙伴关系与成就半导体工业竞争力</a:t>
            </a:r>
            <a:endParaRPr lang="en-US" altLang="zh-CN" sz="2400" kern="0" dirty="0">
              <a:solidFill>
                <a:srgbClr val="0000FF"/>
              </a:solidFill>
              <a:latin typeface="微软雅黑" panose="020B0503020204020204" pitchFamily="34" charset="-122"/>
              <a:ea typeface="微软雅黑" panose="020B0503020204020204" pitchFamily="34" charset="-122"/>
              <a:cs typeface="Verdana" panose="020B0604030504040204" pitchFamily="34" charset="0"/>
            </a:endParaRPr>
          </a:p>
          <a:p>
            <a:pPr marL="0" indent="0" algn="ctr">
              <a:lnSpc>
                <a:spcPts val="2200"/>
              </a:lnSpc>
              <a:spcBef>
                <a:spcPts val="600"/>
              </a:spcBef>
              <a:buClr>
                <a:schemeClr val="accent3">
                  <a:lumMod val="50000"/>
                </a:schemeClr>
              </a:buClr>
              <a:buNone/>
            </a:pPr>
            <a:r>
              <a:rPr lang="en-US" altLang="zh-CN" sz="2000" b="0" kern="0" dirty="0">
                <a:latin typeface="微软雅黑" panose="020B0503020204020204" pitchFamily="34" charset="-122"/>
                <a:ea typeface="微软雅黑" panose="020B0503020204020204" pitchFamily="34" charset="-122"/>
                <a:cs typeface="Verdana" panose="020B0604030504040204" pitchFamily="34" charset="0"/>
              </a:rPr>
              <a:t>To service fabless and IDM’s companies, and in partnership with them, to become a competitive</a:t>
            </a:r>
            <a:r>
              <a:rPr lang="zh-CN" altLang="en-US" sz="2000" b="0" kern="0" dirty="0">
                <a:latin typeface="微软雅黑" panose="020B0503020204020204" pitchFamily="34" charset="-122"/>
                <a:ea typeface="微软雅黑" panose="020B0503020204020204" pitchFamily="34" charset="-122"/>
                <a:cs typeface="Verdana" panose="020B0604030504040204" pitchFamily="34" charset="0"/>
              </a:rPr>
              <a:t>　</a:t>
            </a:r>
            <a:r>
              <a:rPr lang="en-US" altLang="zh-CN" sz="2000" b="0" kern="0" dirty="0">
                <a:latin typeface="微软雅黑" panose="020B0503020204020204" pitchFamily="34" charset="-122"/>
                <a:ea typeface="微软雅黑" panose="020B0503020204020204" pitchFamily="34" charset="-122"/>
                <a:cs typeface="Verdana" panose="020B0604030504040204" pitchFamily="34" charset="0"/>
              </a:rPr>
              <a:t>force </a:t>
            </a:r>
            <a:endParaRPr lang="en-US" altLang="zh-CN" sz="2000" b="0" kern="0" dirty="0">
              <a:latin typeface="微软雅黑" panose="020B0503020204020204" pitchFamily="34" charset="-122"/>
              <a:ea typeface="微软雅黑" panose="020B0503020204020204" pitchFamily="34" charset="-122"/>
              <a:cs typeface="Verdana" panose="020B0604030504040204" pitchFamily="34" charset="0"/>
            </a:endParaRPr>
          </a:p>
          <a:p>
            <a:pPr marL="0" indent="0" algn="ctr">
              <a:lnSpc>
                <a:spcPts val="2200"/>
              </a:lnSpc>
              <a:spcBef>
                <a:spcPts val="600"/>
              </a:spcBef>
              <a:buClr>
                <a:schemeClr val="accent3">
                  <a:lumMod val="50000"/>
                </a:schemeClr>
              </a:buClr>
              <a:buNone/>
            </a:pPr>
            <a:r>
              <a:rPr lang="en-US" altLang="zh-CN" sz="2000" b="0" kern="0" dirty="0">
                <a:latin typeface="微软雅黑" panose="020B0503020204020204" pitchFamily="34" charset="-122"/>
                <a:ea typeface="微软雅黑" panose="020B0503020204020204" pitchFamily="34" charset="-122"/>
                <a:cs typeface="Verdana" panose="020B0604030504040204" pitchFamily="34" charset="0"/>
              </a:rPr>
              <a:t>in semiconductor industry</a:t>
            </a:r>
            <a:r>
              <a:rPr lang="en-US" altLang="zh-CN" sz="2400" b="0" kern="0" dirty="0">
                <a:latin typeface="微软雅黑" panose="020B0503020204020204" pitchFamily="34" charset="-122"/>
                <a:ea typeface="微软雅黑" panose="020B0503020204020204" pitchFamily="34" charset="-122"/>
                <a:cs typeface="Verdana" panose="020B0604030504040204" pitchFamily="34" charset="0"/>
              </a:rPr>
              <a:t>.</a:t>
            </a:r>
            <a:endParaRPr lang="zh-CN" altLang="en-US" sz="2400" b="0" kern="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4" name="文本框 3"/>
          <p:cNvSpPr txBox="1"/>
          <p:nvPr/>
        </p:nvSpPr>
        <p:spPr>
          <a:xfrm>
            <a:off x="487323" y="326421"/>
            <a:ext cx="1811714"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Our Vision</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6"/>
          <p:cNvSpPr txBox="1">
            <a:spLocks noChangeArrowheads="1"/>
          </p:cNvSpPr>
          <p:nvPr/>
        </p:nvSpPr>
        <p:spPr bwMode="auto">
          <a:xfrm>
            <a:off x="6877050" y="985838"/>
            <a:ext cx="2038350" cy="400050"/>
          </a:xfrm>
          <a:prstGeom prst="rect">
            <a:avLst/>
          </a:prstGeom>
          <a:noFill/>
          <a:ln w="9525">
            <a:noFill/>
            <a:miter lim="800000"/>
          </a:ln>
        </p:spPr>
        <p:txBody>
          <a:bodyPr>
            <a:spAutoFit/>
          </a:bodyPr>
          <a:lstStyle/>
          <a:p>
            <a:pPr algn="r" eaLnBrk="0" hangingPunct="0">
              <a:spcBef>
                <a:spcPct val="50000"/>
              </a:spcBef>
            </a:pPr>
            <a:r>
              <a:rPr lang="zh-CN" altLang="en-US" sz="2000">
                <a:solidFill>
                  <a:schemeClr val="bg1"/>
                </a:solidFill>
                <a:latin typeface="微软雅黑" panose="020B0503020204020204" pitchFamily="34" charset="-122"/>
                <a:ea typeface="微软雅黑" panose="020B0503020204020204" pitchFamily="34" charset="-122"/>
              </a:rPr>
              <a:t>过渡页</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Text Box 26"/>
          <p:cNvSpPr txBox="1">
            <a:spLocks noChangeArrowheads="1"/>
          </p:cNvSpPr>
          <p:nvPr/>
        </p:nvSpPr>
        <p:spPr bwMode="auto">
          <a:xfrm>
            <a:off x="190500" y="1236663"/>
            <a:ext cx="457200" cy="1569660"/>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市场定位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3"/>
          <p:cNvSpPr txBox="1"/>
          <p:nvPr/>
        </p:nvSpPr>
        <p:spPr>
          <a:xfrm>
            <a:off x="561618" y="1089985"/>
            <a:ext cx="7774920" cy="1384995"/>
          </a:xfrm>
          <a:prstGeom prst="rect">
            <a:avLst/>
          </a:prstGeom>
          <a:noFill/>
        </p:spPr>
        <p:txBody>
          <a:bodyPr wrap="square" rtlCol="0">
            <a:spAutoFit/>
          </a:bodyPr>
          <a:lstStyle/>
          <a:p>
            <a:pPr marL="443230" indent="-443230">
              <a:spcBef>
                <a:spcPts val="600"/>
              </a:spcBef>
              <a:spcAft>
                <a:spcPts val="600"/>
              </a:spcAft>
              <a:buFont typeface="Wingdings" panose="05000000000000000000" pitchFamily="2" charset="2"/>
              <a:buChar char="p"/>
            </a:pPr>
            <a:r>
              <a:rPr lang="zh-CN" altLang="en-US" sz="1600" dirty="0">
                <a:solidFill>
                  <a:srgbClr val="0000CC"/>
                </a:solidFill>
                <a:latin typeface="微软雅黑" panose="020B0503020204020204" pitchFamily="34" charset="-122"/>
                <a:ea typeface="微软雅黑" panose="020B0503020204020204" pitchFamily="34" charset="-122"/>
              </a:rPr>
              <a:t>营运：化合物半导体专业制造服务（</a:t>
            </a:r>
            <a:r>
              <a:rPr lang="zh-CN" altLang="en-US" sz="1600" kern="0" dirty="0">
                <a:solidFill>
                  <a:srgbClr val="0000CC"/>
                </a:solidFill>
                <a:latin typeface="微软雅黑" panose="020B0503020204020204" pitchFamily="34" charset="-122"/>
                <a:ea typeface="微软雅黑" panose="020B0503020204020204" pitchFamily="34" charset="-122"/>
              </a:rPr>
              <a:t>芯片代工</a:t>
            </a:r>
            <a:r>
              <a:rPr lang="zh-CN" altLang="en-US" sz="1600" dirty="0" smtClean="0">
                <a:solidFill>
                  <a:srgbClr val="0000CC"/>
                </a:solidFill>
                <a:latin typeface="微软雅黑" panose="020B0503020204020204" pitchFamily="34" charset="-122"/>
                <a:ea typeface="微软雅黑" panose="020B0503020204020204" pitchFamily="34" charset="-122"/>
              </a:rPr>
              <a:t>）</a:t>
            </a:r>
            <a:r>
              <a:rPr lang="en-US" altLang="zh-CN" sz="1600" dirty="0" smtClean="0">
                <a:solidFill>
                  <a:srgbClr val="0000CC"/>
                </a:solidFill>
                <a:latin typeface="微软雅黑" panose="020B0503020204020204" pitchFamily="34" charset="-122"/>
                <a:ea typeface="微软雅黑" panose="020B0503020204020204" pitchFamily="34" charset="-122"/>
              </a:rPr>
              <a:t>.</a:t>
            </a:r>
            <a:endParaRPr lang="en-US" altLang="zh-CN" sz="1600" dirty="0">
              <a:solidFill>
                <a:srgbClr val="0000CC"/>
              </a:solidFill>
              <a:latin typeface="微软雅黑" panose="020B0503020204020204" pitchFamily="34" charset="-122"/>
              <a:ea typeface="微软雅黑" panose="020B0503020204020204" pitchFamily="34" charset="-122"/>
            </a:endParaRPr>
          </a:p>
          <a:p>
            <a:pPr marL="443230" indent="-443230">
              <a:spcBef>
                <a:spcPts val="600"/>
              </a:spcBef>
              <a:spcAft>
                <a:spcPts val="600"/>
              </a:spcAft>
              <a:buFont typeface="Wingdings" panose="05000000000000000000" pitchFamily="2" charset="2"/>
              <a:buChar char="p"/>
              <a:tabLst>
                <a:tab pos="1168400" algn="l"/>
              </a:tabLst>
            </a:pPr>
            <a:r>
              <a:rPr lang="zh-CN" altLang="en-US" sz="1600" dirty="0">
                <a:solidFill>
                  <a:srgbClr val="0000CC"/>
                </a:solidFill>
                <a:latin typeface="微软雅黑" panose="020B0503020204020204" pitchFamily="34" charset="-122"/>
                <a:ea typeface="微软雅黑" panose="020B0503020204020204" pitchFamily="34" charset="-122"/>
              </a:rPr>
              <a:t>技术：砷化镓（第二代半导体）和氮化镓（第三代半导体）的微波集成电路技术及功率器件</a:t>
            </a:r>
            <a:r>
              <a:rPr lang="zh-CN" altLang="en-US" sz="1600" dirty="0" smtClean="0">
                <a:solidFill>
                  <a:srgbClr val="0000CC"/>
                </a:solidFill>
                <a:latin typeface="微软雅黑" panose="020B0503020204020204" pitchFamily="34" charset="-122"/>
                <a:ea typeface="微软雅黑" panose="020B0503020204020204" pitchFamily="34" charset="-122"/>
              </a:rPr>
              <a:t>技术</a:t>
            </a:r>
            <a:r>
              <a:rPr lang="en-US" altLang="zh-CN" sz="1600" dirty="0" smtClean="0">
                <a:solidFill>
                  <a:srgbClr val="0000CC"/>
                </a:solidFill>
                <a:latin typeface="微软雅黑" panose="020B0503020204020204" pitchFamily="34" charset="-122"/>
                <a:ea typeface="微软雅黑" panose="020B0503020204020204" pitchFamily="34" charset="-122"/>
              </a:rPr>
              <a:t>.</a:t>
            </a:r>
            <a:endParaRPr lang="en-US" altLang="zh-CN" sz="1600" dirty="0">
              <a:solidFill>
                <a:srgbClr val="0000CC"/>
              </a:solidFill>
              <a:latin typeface="微软雅黑" panose="020B0503020204020204" pitchFamily="34" charset="-122"/>
              <a:ea typeface="微软雅黑" panose="020B0503020204020204" pitchFamily="34" charset="-122"/>
            </a:endParaRPr>
          </a:p>
          <a:p>
            <a:pPr marL="443230" indent="-443230">
              <a:spcBef>
                <a:spcPts val="600"/>
              </a:spcBef>
              <a:spcAft>
                <a:spcPts val="600"/>
              </a:spcAft>
              <a:buFont typeface="Wingdings" panose="05000000000000000000" pitchFamily="2" charset="2"/>
              <a:buChar char="p"/>
              <a:tabLst>
                <a:tab pos="1168400" algn="l"/>
              </a:tabLst>
            </a:pPr>
            <a:r>
              <a:rPr lang="zh-CN" altLang="en-US" sz="1600" dirty="0">
                <a:solidFill>
                  <a:srgbClr val="0000CC"/>
                </a:solidFill>
                <a:latin typeface="微软雅黑" panose="020B0503020204020204" pitchFamily="34" charset="-122"/>
                <a:ea typeface="微软雅黑" panose="020B0503020204020204" pitchFamily="34" charset="-122"/>
              </a:rPr>
              <a:t>国内第一条</a:t>
            </a:r>
            <a:r>
              <a:rPr lang="en-US" altLang="zh-CN" sz="1600" dirty="0">
                <a:solidFill>
                  <a:srgbClr val="0000CC"/>
                </a:solidFill>
                <a:latin typeface="微软雅黑" panose="020B0503020204020204" pitchFamily="34" charset="-122"/>
                <a:ea typeface="微软雅黑" panose="020B0503020204020204" pitchFamily="34" charset="-122"/>
              </a:rPr>
              <a:t>6</a:t>
            </a:r>
            <a:r>
              <a:rPr lang="zh-CN" altLang="en-US" sz="1600" dirty="0">
                <a:solidFill>
                  <a:srgbClr val="0000CC"/>
                </a:solidFill>
                <a:latin typeface="微软雅黑" panose="020B0503020204020204" pitchFamily="34" charset="-122"/>
                <a:ea typeface="微软雅黑" panose="020B0503020204020204" pitchFamily="34" charset="-122"/>
              </a:rPr>
              <a:t>寸生产线，填补国内高品质量产技术</a:t>
            </a:r>
            <a:r>
              <a:rPr lang="zh-CN" altLang="en-US" sz="1600" dirty="0" smtClean="0">
                <a:solidFill>
                  <a:srgbClr val="0000CC"/>
                </a:solidFill>
                <a:latin typeface="微软雅黑" panose="020B0503020204020204" pitchFamily="34" charset="-122"/>
                <a:ea typeface="微软雅黑" panose="020B0503020204020204" pitchFamily="34" charset="-122"/>
              </a:rPr>
              <a:t>缺口</a:t>
            </a:r>
            <a:r>
              <a:rPr lang="en-US" altLang="zh-CN" sz="1600" dirty="0" smtClean="0">
                <a:solidFill>
                  <a:srgbClr val="0000CC"/>
                </a:solidFill>
                <a:latin typeface="微软雅黑" panose="020B0503020204020204" pitchFamily="34" charset="-122"/>
                <a:ea typeface="微软雅黑" panose="020B0503020204020204" pitchFamily="34" charset="-122"/>
              </a:rPr>
              <a:t>.</a:t>
            </a:r>
            <a:endParaRPr lang="zh-CN" altLang="en-US" sz="1600" dirty="0">
              <a:solidFill>
                <a:srgbClr val="0000CC"/>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720510" y="2597934"/>
          <a:ext cx="7553310" cy="3184847"/>
        </p:xfrm>
        <a:graphic>
          <a:graphicData uri="http://schemas.openxmlformats.org/drawingml/2006/table">
            <a:tbl>
              <a:tblPr/>
              <a:tblGrid>
                <a:gridCol w="779158"/>
                <a:gridCol w="866644"/>
                <a:gridCol w="1425950"/>
                <a:gridCol w="1465125"/>
                <a:gridCol w="1512134"/>
                <a:gridCol w="1504299"/>
              </a:tblGrid>
              <a:tr h="448153">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世代</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材料</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国际</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国内</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市场</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三安集成</a:t>
                      </a:r>
                      <a:endParaRPr kumimoji="0" lang="zh-TW"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r h="708394">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第一代半导体</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硅</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12”(</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台积电</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12”(</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中芯国际</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超大型集成电路</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r>
              <a:tr h="827118">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第二代半导体</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砷化镓</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6”</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稳懋</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(Skyworks)</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4”</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微波通讯</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集成电路</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rowSpan="2">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砷化镓</a:t>
                      </a:r>
                      <a:r>
                        <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zh-TW"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氮化镓</a:t>
                      </a:r>
                      <a:endPar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6”</a:t>
                      </a:r>
                      <a:r>
                        <a:rPr kumimoji="0" lang="zh-TW"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生产线</a:t>
                      </a:r>
                      <a:endPar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endPar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endParaRPr kumimoji="0" lang="en-US" altLang="zh-TW"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世界水平</a:t>
                      </a:r>
                      <a:endParaRPr kumimoji="0" lang="zh-TW" altLang="en-US" sz="16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r>
              <a:tr h="1075542">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第三代半导体</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氮化镓</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碳化硅</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6”</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err="1" smtClean="0">
                          <a:ln>
                            <a:noFill/>
                          </a:ln>
                          <a:solidFill>
                            <a:srgbClr val="000000"/>
                          </a:solidFill>
                          <a:effectLst/>
                          <a:latin typeface="微软雅黑" panose="020B0503020204020204" pitchFamily="34" charset="-122"/>
                          <a:ea typeface="微软雅黑" panose="020B0503020204020204" pitchFamily="34" charset="-122"/>
                        </a:rPr>
                        <a:t>Qorvo</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3”~ 4”</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a:txBody>
                    <a:bodyPr/>
                    <a:lstStyle>
                      <a:lvl1pPr defTabSz="913130" eaLnBrk="0" hangingPunct="0">
                        <a:spcBef>
                          <a:spcPct val="20000"/>
                        </a:spcBef>
                        <a:buFont typeface="Arial" panose="020B0604020202020204" pitchFamily="34" charset="0"/>
                        <a:defRPr sz="28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1pPr>
                      <a:lvl2pPr marL="742950" indent="-285750" defTabSz="913130" eaLnBrk="0" hangingPunct="0">
                        <a:spcBef>
                          <a:spcPct val="20000"/>
                        </a:spcBef>
                        <a:buFont typeface="Arial" panose="020B0604020202020204" pitchFamily="34" charset="0"/>
                        <a:defRPr sz="2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1143000" indent="-228600" defTabSz="913130" eaLnBrk="0" hangingPunct="0">
                        <a:spcBef>
                          <a:spcPct val="20000"/>
                        </a:spcBef>
                        <a:buFont typeface="Arial" panose="020B0604020202020204" pitchFamily="34" charset="0"/>
                        <a:defRPr sz="20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16002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2057400" indent="-228600" defTabSz="913130" eaLnBrk="0" hangingPunct="0">
                        <a:spcBef>
                          <a:spcPct val="20000"/>
                        </a:spcBef>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25146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29718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34290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3886200" indent="-228600" defTabSz="913130" eaLnBrk="0" fontAlgn="base" hangingPunct="0">
                        <a:spcBef>
                          <a:spcPct val="20000"/>
                        </a:spcBef>
                        <a:spcAft>
                          <a:spcPct val="0"/>
                        </a:spcAft>
                        <a:buFont typeface="Arial" panose="020B0604020202020204" pitchFamily="34" charset="0"/>
                        <a:defRPr>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功率应用</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能源效率</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p>
                      <a:pPr marL="0" marR="0" lvl="0" indent="0" algn="ctr" defTabSz="913130" rtl="0" eaLnBrk="1" fontAlgn="base" latinLnBrk="0" hangingPunct="1">
                        <a:lnSpc>
                          <a:spcPct val="100000"/>
                        </a:lnSpc>
                        <a:spcBef>
                          <a:spcPct val="0"/>
                        </a:spcBef>
                        <a:spcAft>
                          <a:spcPct val="0"/>
                        </a:spcAft>
                        <a:buClrTx/>
                        <a:buSzTx/>
                        <a:buFontTx/>
                        <a:buNone/>
                      </a:pP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r>
                        <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绿能环保</a:t>
                      </a:r>
                      <a:r>
                        <a:rPr kumimoji="0" lang="en-US" altLang="zh-TW"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a:t>
                      </a:r>
                      <a:endParaRPr kumimoji="0" lang="zh-TW" altLang="en-US" sz="16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6" marR="91436" marT="49528" marB="495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B"/>
                    </a:solidFill>
                  </a:tcPr>
                </a:tc>
                <a:tc vMerge="1">
                  <a:tcPr/>
                </a:tc>
              </a:tr>
            </a:tbl>
          </a:graphicData>
        </a:graphic>
      </p:graphicFrame>
      <p:pic>
        <p:nvPicPr>
          <p:cNvPr id="7" name="图片 6"/>
          <p:cNvPicPr>
            <a:picLocks noChangeAspect="1"/>
          </p:cNvPicPr>
          <p:nvPr/>
        </p:nvPicPr>
        <p:blipFill>
          <a:blip r:embed="rId1"/>
          <a:stretch>
            <a:fillRect/>
          </a:stretch>
        </p:blipFill>
        <p:spPr>
          <a:xfrm>
            <a:off x="7263720" y="4775192"/>
            <a:ext cx="461460" cy="408467"/>
          </a:xfrm>
          <a:prstGeom prst="rect">
            <a:avLst/>
          </a:prstGeom>
        </p:spPr>
      </p:pic>
      <p:sp>
        <p:nvSpPr>
          <p:cNvPr id="4" name="文本框 3"/>
          <p:cNvSpPr txBox="1"/>
          <p:nvPr/>
        </p:nvSpPr>
        <p:spPr>
          <a:xfrm>
            <a:off x="419100" y="378494"/>
            <a:ext cx="2643096"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Market Position</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6"/>
          <p:cNvSpPr txBox="1">
            <a:spLocks noChangeArrowheads="1"/>
          </p:cNvSpPr>
          <p:nvPr/>
        </p:nvSpPr>
        <p:spPr bwMode="auto">
          <a:xfrm>
            <a:off x="190500" y="1236663"/>
            <a:ext cx="457200" cy="1569660"/>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人才结构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397873" y="1144330"/>
            <a:ext cx="2682240" cy="1754326"/>
          </a:xfrm>
          <a:prstGeom prst="rect">
            <a:avLst/>
          </a:prstGeom>
          <a:noFill/>
        </p:spPr>
        <p:txBody>
          <a:bodyPr wrap="square" rtlCol="0">
            <a:spAutoFit/>
          </a:bodyPr>
          <a:lstStyle/>
          <a:p>
            <a:pPr>
              <a:lnSpc>
                <a:spcPct val="150000"/>
              </a:lnSpc>
            </a:pPr>
            <a:r>
              <a:rPr lang="en-US" altLang="zh-CN" b="1" dirty="0" smtClean="0">
                <a:solidFill>
                  <a:srgbClr val="000000"/>
                </a:solidFill>
                <a:latin typeface="微软雅黑" panose="020B0503020204020204" pitchFamily="34" charset="-122"/>
                <a:ea typeface="微软雅黑" panose="020B0503020204020204" pitchFamily="34" charset="-122"/>
              </a:rPr>
              <a:t>1</a:t>
            </a:r>
            <a:r>
              <a:rPr lang="zh-CN" altLang="en-US" b="1" dirty="0" smtClean="0">
                <a:solidFill>
                  <a:srgbClr val="000000"/>
                </a:solidFill>
                <a:latin typeface="微软雅黑" panose="020B0503020204020204" pitchFamily="34" charset="-122"/>
                <a:ea typeface="微软雅黑" panose="020B0503020204020204" pitchFamily="34" charset="-122"/>
              </a:rPr>
              <a:t>、岗位</a:t>
            </a:r>
            <a:r>
              <a:rPr lang="zh-CN" altLang="en-US" b="1" dirty="0">
                <a:solidFill>
                  <a:srgbClr val="000000"/>
                </a:solidFill>
                <a:latin typeface="微软雅黑" panose="020B0503020204020204" pitchFamily="34" charset="-122"/>
                <a:ea typeface="微软雅黑" panose="020B0503020204020204" pitchFamily="34" charset="-122"/>
              </a:rPr>
              <a:t>属性</a:t>
            </a:r>
            <a:r>
              <a:rPr lang="zh-CN" altLang="en-US" b="1" dirty="0" smtClean="0">
                <a:solidFill>
                  <a:srgbClr val="000000"/>
                </a:solidFill>
                <a:latin typeface="微软雅黑" panose="020B0503020204020204" pitchFamily="34" charset="-122"/>
                <a:ea typeface="微软雅黑" panose="020B0503020204020204" pitchFamily="34" charset="-122"/>
              </a:rPr>
              <a:t>分布</a:t>
            </a:r>
            <a:r>
              <a:rPr lang="en-US" altLang="zh-CN" b="1" dirty="0">
                <a:solidFill>
                  <a:srgbClr val="000000"/>
                </a:solidFill>
                <a:latin typeface="微软雅黑" panose="020B0503020204020204" pitchFamily="34" charset="-122"/>
                <a:ea typeface="微软雅黑" panose="020B0503020204020204" pitchFamily="34" charset="-122"/>
              </a:rPr>
              <a:t>: </a:t>
            </a:r>
            <a:endParaRPr lang="en-US" altLang="zh-CN"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FF"/>
                </a:solidFill>
                <a:latin typeface="微软雅黑" panose="020B0503020204020204" pitchFamily="34" charset="-122"/>
                <a:ea typeface="微软雅黑" panose="020B0503020204020204" pitchFamily="34" charset="-122"/>
              </a:rPr>
              <a:t>技术岗位占比</a:t>
            </a:r>
            <a:r>
              <a:rPr lang="en-US" altLang="zh-CN" dirty="0" smtClean="0">
                <a:solidFill>
                  <a:srgbClr val="0000FF"/>
                </a:solidFill>
                <a:latin typeface="微软雅黑" panose="020B0503020204020204" pitchFamily="34" charset="-122"/>
                <a:ea typeface="微软雅黑" panose="020B0503020204020204" pitchFamily="34" charset="-122"/>
              </a:rPr>
              <a:t>43%</a:t>
            </a:r>
            <a:r>
              <a:rPr lang="zh-CN" altLang="en-US" dirty="0">
                <a:solidFill>
                  <a:srgbClr val="0000FF"/>
                </a:solidFill>
                <a:latin typeface="微软雅黑" panose="020B0503020204020204" pitchFamily="34" charset="-122"/>
                <a:ea typeface="微软雅黑" panose="020B0503020204020204" pitchFamily="34" charset="-122"/>
              </a:rPr>
              <a:t>，是一支</a:t>
            </a:r>
            <a:r>
              <a:rPr lang="zh-CN" altLang="en-US" b="1" dirty="0">
                <a:solidFill>
                  <a:srgbClr val="FF0000"/>
                </a:solidFill>
                <a:latin typeface="微软雅黑" panose="020B0503020204020204" pitchFamily="34" charset="-122"/>
                <a:ea typeface="微软雅黑" panose="020B0503020204020204" pitchFamily="34" charset="-122"/>
              </a:rPr>
              <a:t>技术型人才队伍</a:t>
            </a:r>
            <a:r>
              <a:rPr lang="zh-CN" altLang="en-US" dirty="0">
                <a:solidFill>
                  <a:srgbClr val="0000FF"/>
                </a:solidFill>
                <a:latin typeface="微软雅黑" panose="020B0503020204020204" pitchFamily="34" charset="-122"/>
                <a:ea typeface="微软雅黑" panose="020B0503020204020204" pitchFamily="34" charset="-122"/>
              </a:rPr>
              <a:t>，非劳动密集型企业</a:t>
            </a:r>
            <a:r>
              <a:rPr lang="zh-CN" altLang="en-US" b="1" dirty="0">
                <a:solidFill>
                  <a:srgbClr val="0000FF"/>
                </a:solidFill>
                <a:latin typeface="微软雅黑" panose="020B0503020204020204" pitchFamily="34" charset="-122"/>
                <a:ea typeface="微软雅黑" panose="020B0503020204020204" pitchFamily="34" charset="-122"/>
              </a:rPr>
              <a:t>。</a:t>
            </a:r>
            <a:endParaRPr lang="zh-CN" altLang="en-US" b="1" dirty="0">
              <a:solidFill>
                <a:srgbClr val="0000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19100" y="330618"/>
            <a:ext cx="4796698"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Talent Structure- </a:t>
            </a:r>
            <a:r>
              <a:rPr lang="en-US" altLang="zh-CN" sz="2000" b="0" dirty="0">
                <a:solidFill>
                  <a:schemeClr val="accent4">
                    <a:lumMod val="75000"/>
                  </a:schemeClr>
                </a:solidFill>
              </a:rPr>
              <a:t>Job distribution</a:t>
            </a:r>
            <a:endParaRPr lang="en-US" altLang="zh-CN" sz="2000" b="0" dirty="0">
              <a:solidFill>
                <a:schemeClr val="accent4">
                  <a:lumMod val="75000"/>
                </a:schemeClr>
              </a:solidFill>
            </a:endParaRPr>
          </a:p>
        </p:txBody>
      </p:sp>
      <p:graphicFrame>
        <p:nvGraphicFramePr>
          <p:cNvPr id="10" name="图表 9"/>
          <p:cNvGraphicFramePr/>
          <p:nvPr/>
        </p:nvGraphicFramePr>
        <p:xfrm>
          <a:off x="3287486" y="1236663"/>
          <a:ext cx="5566954" cy="2207176"/>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2"/>
          <p:cNvSpPr txBox="1"/>
          <p:nvPr/>
        </p:nvSpPr>
        <p:spPr>
          <a:xfrm>
            <a:off x="419100" y="3250703"/>
            <a:ext cx="3096986" cy="3000821"/>
          </a:xfrm>
          <a:prstGeom prst="rect">
            <a:avLst/>
          </a:prstGeom>
          <a:noFill/>
        </p:spPr>
        <p:txBody>
          <a:bodyPr wrap="square" rtlCol="0">
            <a:spAutoFit/>
          </a:bodyPr>
          <a:lstStyle/>
          <a:p>
            <a:pPr>
              <a:lnSpc>
                <a:spcPct val="150000"/>
              </a:lnSpc>
            </a:pPr>
            <a:r>
              <a:rPr lang="en-US" altLang="zh-CN" b="1" dirty="0" smtClean="0">
                <a:solidFill>
                  <a:srgbClr val="000000"/>
                </a:solidFill>
                <a:latin typeface="微软雅黑" panose="020B0503020204020204" pitchFamily="34" charset="-122"/>
                <a:ea typeface="微软雅黑" panose="020B0503020204020204" pitchFamily="34" charset="-122"/>
              </a:rPr>
              <a:t>2</a:t>
            </a:r>
            <a:r>
              <a:rPr lang="zh-CN" altLang="en-US" b="1" dirty="0" smtClean="0">
                <a:solidFill>
                  <a:srgbClr val="000000"/>
                </a:solidFill>
                <a:latin typeface="微软雅黑" panose="020B0503020204020204" pitchFamily="34" charset="-122"/>
                <a:ea typeface="微软雅黑" panose="020B0503020204020204" pitchFamily="34" charset="-122"/>
              </a:rPr>
              <a:t>、员工</a:t>
            </a:r>
            <a:r>
              <a:rPr lang="zh-CN" altLang="en-US" b="1" dirty="0">
                <a:solidFill>
                  <a:srgbClr val="000000"/>
                </a:solidFill>
                <a:latin typeface="微软雅黑" panose="020B0503020204020204" pitchFamily="34" charset="-122"/>
                <a:ea typeface="微软雅黑" panose="020B0503020204020204" pitchFamily="34" charset="-122"/>
              </a:rPr>
              <a:t>学历分布</a:t>
            </a:r>
            <a:r>
              <a:rPr lang="en-US" altLang="zh-CN" b="1" dirty="0">
                <a:solidFill>
                  <a:srgbClr val="000000"/>
                </a:solidFill>
                <a:latin typeface="微软雅黑" panose="020B0503020204020204" pitchFamily="34" charset="-122"/>
                <a:ea typeface="微软雅黑" panose="020B0503020204020204" pitchFamily="34" charset="-122"/>
              </a:rPr>
              <a:t>: </a:t>
            </a:r>
            <a:endParaRPr lang="en-US" altLang="zh-CN" b="1"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FF"/>
                </a:solidFill>
                <a:latin typeface="微软雅黑" panose="020B0503020204020204" pitchFamily="34" charset="-122"/>
                <a:ea typeface="微软雅黑" panose="020B0503020204020204" pitchFamily="34" charset="-122"/>
              </a:rPr>
              <a:t>当前员工总本科及以上学历的员工占比</a:t>
            </a:r>
            <a:r>
              <a:rPr lang="zh-CN" altLang="en-US" dirty="0" smtClean="0">
                <a:solidFill>
                  <a:srgbClr val="0000FF"/>
                </a:solidFill>
                <a:latin typeface="微软雅黑" panose="020B0503020204020204" pitchFamily="34" charset="-122"/>
                <a:ea typeface="微软雅黑" panose="020B0503020204020204" pitchFamily="34" charset="-122"/>
              </a:rPr>
              <a:t>达</a:t>
            </a:r>
            <a:r>
              <a:rPr lang="en-US" altLang="zh-CN" dirty="0" smtClean="0">
                <a:solidFill>
                  <a:srgbClr val="0000FF"/>
                </a:solidFill>
                <a:latin typeface="微软雅黑" panose="020B0503020204020204" pitchFamily="34" charset="-122"/>
                <a:ea typeface="微软雅黑" panose="020B0503020204020204" pitchFamily="34" charset="-122"/>
              </a:rPr>
              <a:t>58%</a:t>
            </a:r>
            <a:r>
              <a:rPr lang="zh-CN" altLang="en-US" dirty="0">
                <a:solidFill>
                  <a:srgbClr val="0000FF"/>
                </a:solidFill>
                <a:latin typeface="微软雅黑" panose="020B0503020204020204" pitchFamily="34" charset="-122"/>
                <a:ea typeface="微软雅黑" panose="020B0503020204020204" pitchFamily="34" charset="-122"/>
              </a:rPr>
              <a:t>，其中硕士及以上人员均来自美国、台湾等同行业领域，经验在</a:t>
            </a:r>
            <a:r>
              <a:rPr lang="en-US" altLang="zh-CN" dirty="0">
                <a:solidFill>
                  <a:srgbClr val="0000FF"/>
                </a:solidFill>
                <a:latin typeface="微软雅黑" panose="020B0503020204020204" pitchFamily="34" charset="-122"/>
                <a:ea typeface="微软雅黑" panose="020B0503020204020204" pitchFamily="34" charset="-122"/>
              </a:rPr>
              <a:t>20</a:t>
            </a:r>
            <a:r>
              <a:rPr lang="zh-CN" altLang="en-US" dirty="0">
                <a:solidFill>
                  <a:srgbClr val="0000FF"/>
                </a:solidFill>
                <a:latin typeface="微软雅黑" panose="020B0503020204020204" pitchFamily="34" charset="-122"/>
                <a:ea typeface="微软雅黑" panose="020B0503020204020204" pitchFamily="34" charset="-122"/>
              </a:rPr>
              <a:t>年左右，是一支</a:t>
            </a:r>
            <a:r>
              <a:rPr lang="zh-CN" altLang="en-US" b="1" dirty="0">
                <a:solidFill>
                  <a:srgbClr val="FF0000"/>
                </a:solidFill>
                <a:latin typeface="微软雅黑" panose="020B0503020204020204" pitchFamily="34" charset="-122"/>
                <a:ea typeface="微软雅黑" panose="020B0503020204020204" pitchFamily="34" charset="-122"/>
              </a:rPr>
              <a:t>高学历的员工</a:t>
            </a:r>
            <a:r>
              <a:rPr lang="zh-CN" altLang="en-US" b="1" dirty="0" smtClean="0">
                <a:solidFill>
                  <a:srgbClr val="FF0000"/>
                </a:solidFill>
                <a:latin typeface="微软雅黑" panose="020B0503020204020204" pitchFamily="34" charset="-122"/>
                <a:ea typeface="微软雅黑" panose="020B0503020204020204" pitchFamily="34" charset="-122"/>
              </a:rPr>
              <a:t>队伍</a:t>
            </a:r>
            <a:r>
              <a:rPr lang="zh-CN" altLang="en-US" dirty="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3189514" y="3632578"/>
          <a:ext cx="5475515" cy="27197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35055" b="13266"/>
          <a:stretch>
            <a:fillRect/>
          </a:stretch>
        </p:blipFill>
        <p:spPr>
          <a:xfrm>
            <a:off x="0" y="969484"/>
            <a:ext cx="9144000" cy="3266586"/>
          </a:xfrm>
          <a:prstGeom prst="rect">
            <a:avLst/>
          </a:prstGeom>
        </p:spPr>
      </p:pic>
      <p:grpSp>
        <p:nvGrpSpPr>
          <p:cNvPr id="5" name="组合 4"/>
          <p:cNvGrpSpPr/>
          <p:nvPr/>
        </p:nvGrpSpPr>
        <p:grpSpPr>
          <a:xfrm>
            <a:off x="3915507" y="3447637"/>
            <a:ext cx="1303264" cy="1218389"/>
            <a:chOff x="5345287" y="3194756"/>
            <a:chExt cx="1828801" cy="1841411"/>
          </a:xfrm>
        </p:grpSpPr>
        <p:sp>
          <p:nvSpPr>
            <p:cNvPr id="6" name="弦形 5"/>
            <p:cNvSpPr/>
            <p:nvPr/>
          </p:nvSpPr>
          <p:spPr>
            <a:xfrm rot="16200000">
              <a:off x="5345287" y="3194756"/>
              <a:ext cx="1828801" cy="1828801"/>
            </a:xfrm>
            <a:prstGeom prst="chord">
              <a:avLst>
                <a:gd name="adj1" fmla="val 20355507"/>
                <a:gd name="adj2" fmla="val 16200000"/>
              </a:avLst>
            </a:prstGeom>
            <a:solidFill>
              <a:srgbClr val="6385A8"/>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5926666" y="3361598"/>
              <a:ext cx="936702" cy="1674569"/>
            </a:xfrm>
            <a:prstGeom prst="rect">
              <a:avLst/>
            </a:prstGeom>
            <a:noFill/>
          </p:spPr>
          <p:txBody>
            <a:bodyPr wrap="square" rtlCol="0">
              <a:spAutoFit/>
            </a:bodyPr>
            <a:lstStyle/>
            <a:p>
              <a:r>
                <a:rPr lang="en-US" altLang="zh-CN" sz="6600" b="1" dirty="0" smtClean="0">
                  <a:solidFill>
                    <a:schemeClr val="bg1"/>
                  </a:solidFill>
                  <a:effectLst>
                    <a:outerShdw blurRad="38100" dist="38100" dir="2700000" algn="tl">
                      <a:srgbClr val="000000">
                        <a:alpha val="43137"/>
                      </a:srgbClr>
                    </a:outerShdw>
                  </a:effectLst>
                </a:rPr>
                <a:t>1</a:t>
              </a:r>
              <a:endParaRPr lang="zh-CN" altLang="en-US" sz="6600" b="1" dirty="0">
                <a:solidFill>
                  <a:schemeClr val="bg1"/>
                </a:solidFill>
                <a:effectLst>
                  <a:outerShdw blurRad="38100" dist="38100" dir="2700000" algn="tl">
                    <a:srgbClr val="000000">
                      <a:alpha val="43137"/>
                    </a:srgbClr>
                  </a:outerShdw>
                </a:effectLst>
              </a:endParaRPr>
            </a:p>
          </p:txBody>
        </p:sp>
      </p:grpSp>
      <p:sp>
        <p:nvSpPr>
          <p:cNvPr id="10" name="矩形 9"/>
          <p:cNvSpPr>
            <a:spLocks noChangeArrowheads="1"/>
          </p:cNvSpPr>
          <p:nvPr/>
        </p:nvSpPr>
        <p:spPr bwMode="auto">
          <a:xfrm>
            <a:off x="3283963" y="4782210"/>
            <a:ext cx="2796920" cy="88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5" tIns="25718" rIns="51435" bIns="25718">
            <a:spAutoFit/>
          </a:bodyPr>
          <a:lstStyle/>
          <a:p>
            <a:pPr algn="ctr"/>
            <a:r>
              <a:rPr lang="zh-CN" altLang="en-US" sz="3000" b="1" dirty="0">
                <a:solidFill>
                  <a:srgbClr val="0060A8"/>
                </a:solidFill>
                <a:latin typeface="微软雅黑" panose="020B0503020204020204" pitchFamily="34" charset="-122"/>
                <a:ea typeface="微软雅黑" panose="020B0503020204020204" pitchFamily="34" charset="-122"/>
              </a:rPr>
              <a:t>为什么选择我们</a:t>
            </a:r>
            <a:endParaRPr lang="en-US" altLang="zh-CN" sz="3000" b="1" dirty="0">
              <a:solidFill>
                <a:srgbClr val="0060A8"/>
              </a:solidFill>
              <a:latin typeface="微软雅黑" panose="020B0503020204020204" pitchFamily="34" charset="-122"/>
              <a:ea typeface="微软雅黑" panose="020B0503020204020204" pitchFamily="34" charset="-122"/>
            </a:endParaRPr>
          </a:p>
          <a:p>
            <a:pPr algn="ctr"/>
            <a:r>
              <a:rPr lang="zh-CN" altLang="en-US" sz="2400" dirty="0">
                <a:solidFill>
                  <a:srgbClr val="6385A8"/>
                </a:solidFill>
                <a:latin typeface="微软雅黑" panose="020B0503020204020204" pitchFamily="34" charset="-122"/>
                <a:ea typeface="微软雅黑" panose="020B0503020204020204" pitchFamily="34" charset="-122"/>
              </a:rPr>
              <a:t>发展平台及福利</a:t>
            </a:r>
            <a:endParaRPr lang="en-US" altLang="zh-CN" sz="2400" dirty="0">
              <a:solidFill>
                <a:srgbClr val="6385A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
          <p:cNvSpPr txBox="1">
            <a:spLocks noChangeArrowheads="1"/>
          </p:cNvSpPr>
          <p:nvPr/>
        </p:nvSpPr>
        <p:spPr bwMode="auto">
          <a:xfrm>
            <a:off x="190500" y="1236663"/>
            <a:ext cx="457200" cy="1569660"/>
          </a:xfrm>
          <a:prstGeom prst="rect">
            <a:avLst/>
          </a:prstGeom>
          <a:noFill/>
          <a:ln w="9525">
            <a:noFill/>
            <a:miter lim="800000"/>
          </a:ln>
        </p:spPr>
        <p:txBody>
          <a:bodyPr>
            <a:spAutoFit/>
          </a:bodyPr>
          <a:lstStyle/>
          <a:p>
            <a:pPr algn="r" eaLnBrk="0" hangingPunct="0">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福利待遇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050" name="Picture 2" descr="C:\Users\10000337\Desktop\201510989598204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2948" y="4028203"/>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0000337\Desktop\20151047795835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666" y="4028203"/>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0000337\Desktop\20151024661444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359" y="1799905"/>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10000337\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3" y="1799005"/>
            <a:ext cx="2500527" cy="148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10000337\Desktop\20151070715730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948" y="1772816"/>
            <a:ext cx="20669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10000337\Desktop\u=2109053086,73798546&amp;fm=21&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030432"/>
            <a:ext cx="2453220" cy="148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2948"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五险一金</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801220"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免费宿舍</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16217" y="1372706"/>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生日礼券</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7067372" y="2219690"/>
            <a:ext cx="1512168" cy="646331"/>
          </a:xfrm>
          <a:prstGeom prst="rect">
            <a:avLst/>
          </a:prstGeom>
          <a:noFill/>
        </p:spPr>
        <p:txBody>
          <a:bodyPr wrap="square" rtlCol="0">
            <a:spAutoFit/>
          </a:bodyPr>
          <a:lstStyle/>
          <a:p>
            <a:pPr algn="ctr"/>
            <a:r>
              <a:rPr lang="en-US" altLang="zh-CN" dirty="0">
                <a:solidFill>
                  <a:schemeClr val="accent6">
                    <a:lumMod val="60000"/>
                    <a:lumOff val="40000"/>
                  </a:schemeClr>
                </a:solidFill>
              </a:rPr>
              <a:t>Happy birthday</a:t>
            </a:r>
            <a:endParaRPr lang="zh-CN" altLang="en-US" dirty="0">
              <a:solidFill>
                <a:schemeClr val="accent6">
                  <a:lumMod val="60000"/>
                  <a:lumOff val="40000"/>
                </a:schemeClr>
              </a:solidFill>
            </a:endParaRPr>
          </a:p>
        </p:txBody>
      </p:sp>
      <p:sp>
        <p:nvSpPr>
          <p:cNvPr id="58" name="TextBox 57"/>
          <p:cNvSpPr txBox="1"/>
          <p:nvPr/>
        </p:nvSpPr>
        <p:spPr>
          <a:xfrm>
            <a:off x="1374255"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免费工作餐</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822527"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过节费</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537524" y="3604954"/>
            <a:ext cx="2066925" cy="400110"/>
          </a:xfrm>
          <a:prstGeom prst="rect">
            <a:avLst/>
          </a:prstGeom>
          <a:noFill/>
        </p:spPr>
        <p:txBody>
          <a:bodyPr wrap="square" rtlCol="0">
            <a:spAutoFit/>
          </a:bodyPr>
          <a:lstStyle/>
          <a:p>
            <a:pPr algn="ctr"/>
            <a:r>
              <a:rPr lang="zh-CN" altLang="en-US" sz="2000" b="1" dirty="0">
                <a:solidFill>
                  <a:srgbClr val="0000FF"/>
                </a:solidFill>
                <a:latin typeface="微软雅黑" panose="020B0503020204020204" pitchFamily="34" charset="-122"/>
                <a:ea typeface="微软雅黑" panose="020B0503020204020204" pitchFamily="34" charset="-122"/>
              </a:rPr>
              <a:t>免费通勤车</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28798" y="296923"/>
            <a:ext cx="3071482" cy="46166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Welfare Treatment</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p="http://schemas.openxmlformats.org/presentationml/2006/main">
  <p:tag name="KSO_WM_UNIT_TABLE_BEAUTIFY" val="smartTable{305d96de-8f3c-46c9-91a2-be8a765d4358}"/>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WPS 演示</Application>
  <PresentationFormat>全屏显示(4:3)</PresentationFormat>
  <Paragraphs>336</Paragraphs>
  <Slides>18</Slides>
  <Notes>8</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18</vt:i4>
      </vt:variant>
    </vt:vector>
  </HeadingPairs>
  <TitlesOfParts>
    <vt:vector size="35" baseType="lpstr">
      <vt:lpstr>Arial</vt:lpstr>
      <vt:lpstr>宋体</vt:lpstr>
      <vt:lpstr>Wingdings</vt:lpstr>
      <vt:lpstr>微软雅黑</vt:lpstr>
      <vt:lpstr>Arial Unicode MS</vt:lpstr>
      <vt:lpstr>Calibri</vt:lpstr>
      <vt:lpstr>Andalus</vt:lpstr>
      <vt:lpstr>Times New Roman</vt:lpstr>
      <vt:lpstr>Verdana</vt:lpstr>
      <vt:lpstr>Franklin Gothic Medium</vt:lpstr>
      <vt:lpstr>PMingLiU</vt:lpstr>
      <vt:lpstr>PMingLiU-ExtB</vt:lpstr>
      <vt:lpstr>Calibri</vt:lpstr>
      <vt:lpstr>Calibri Light</vt:lpstr>
      <vt:lpstr>自定义设计方案</vt:lpstr>
      <vt:lpstr>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Salary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陈文欣</dc:creator>
  <cp:lastModifiedBy>邱丽娜</cp:lastModifiedBy>
  <cp:revision>200</cp:revision>
  <dcterms:created xsi:type="dcterms:W3CDTF">2017-04-21T08:15:00Z</dcterms:created>
  <dcterms:modified xsi:type="dcterms:W3CDTF">2022-03-31T05:38:49Z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C2DADDBA3DF84FD0AC07E973F5D26805</vt:lpwstr>
  </property>
  <property fmtid="{D5CDD505-2E9C-101B-9397-08002B2CF9AE}" pid="3" name="KSOProductBuildVer">
    <vt:lpwstr>2052-11.1.0.11116</vt:lpwstr>
  </property>
</Properties>
</file>