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57" r:id="rId5"/>
    <p:sldId id="261" r:id="rId6"/>
    <p:sldId id="274" r:id="rId7"/>
    <p:sldId id="275" r:id="rId8"/>
    <p:sldId id="276" r:id="rId9"/>
    <p:sldId id="277" r:id="rId10"/>
    <p:sldId id="278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9" r:id="rId23"/>
    <p:sldId id="281" r:id="rId24"/>
    <p:sldId id="258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44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EF2B44-61DF-4D7B-A83D-F0EB2DFEB8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75DCA67-07BD-411B-9ECF-674490880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2C24B-2052-4AA7-925E-6BAFDF75F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0B43-093A-4937-B3B7-70D03FE78EB5}" type="datetimeFigureOut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9509922-E687-45E6-B1EE-3090469E8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ECE770-A9EA-413D-8C1F-B4FC7ABF5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A0184-AC94-4B27-A806-515C9D3310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2378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791617-09BF-4BA8-AC74-DF23E0C65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F808DFD-8F8C-4DBB-8ADF-61CEC1DE40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EE542B8-5E7E-4358-8967-C9384A081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0B43-093A-4937-B3B7-70D03FE78EB5}" type="datetimeFigureOut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A664AA-7227-477C-9215-4436A254D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A74CFE-9263-4727-A877-EE0252FF6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A0184-AC94-4B27-A806-515C9D3310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7212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661CFFA-BD76-4E4E-A53B-CBF4A30DB8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A32277-5A93-4A28-B140-6CA9657A63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74B92A-FA06-4E1E-ACF4-3EE901287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0B43-093A-4937-B3B7-70D03FE78EB5}" type="datetimeFigureOut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C7C0D66-766E-4E3A-9E15-245A8CB42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D70AF3-D1A2-48DD-B926-45FB2CCE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A0184-AC94-4B27-A806-515C9D3310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617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F2F4C8-3279-48AB-99EE-B393484E8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F404BD-97C9-464D-869C-8D71D9FC5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3C59CD4-9D50-4E85-9123-A4D794D7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0B43-093A-4937-B3B7-70D03FE78EB5}" type="datetimeFigureOut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B7AA43-DDCC-4B8C-9F59-B72CC3761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A8BF07-A178-46F5-84E7-88AAFB6AD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A0184-AC94-4B27-A806-515C9D3310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873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B4D707-CF6E-48C9-AB86-7B5C36387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43C707E-698C-4B1E-87BE-A6EC2A11D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77E7EF-C2EF-49A6-8C0E-E8007BCCF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0B43-093A-4937-B3B7-70D03FE78EB5}" type="datetimeFigureOut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7330321-36D7-4887-816A-0243F967C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9F5942-CC7A-4399-8499-64012BACC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A0184-AC94-4B27-A806-515C9D3310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3656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0418D4-6909-4A5B-8B9A-A71D8CCFC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D63D1C2-E7C4-4222-9042-E273D0817E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BAA693D-3094-4C63-9795-0742568DBB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4F85ABD-D7D2-4502-B6A7-0E28E6BCC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0B43-093A-4937-B3B7-70D03FE78EB5}" type="datetimeFigureOut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153908C-0142-4BC4-9F08-E381F6CB2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F93A5F1-B60F-45B9-B101-F8D6386E7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A0184-AC94-4B27-A806-515C9D3310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524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4C7F89-1B31-46D9-9C19-B0177DB8C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827A787-E79A-43AE-AAA3-30C799E1C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0C65045-FC11-4A58-B63A-48510D753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CA77D48-C0C9-4C41-95CA-A14A09709D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1C609B2-EA29-465B-8E7E-DD6DF8FEAA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41DBB73-1722-4363-8FA9-E7B430C32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0B43-093A-4937-B3B7-70D03FE78EB5}" type="datetimeFigureOut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E972F28-C640-42E4-AE27-65D697FAD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2568AFC-FFFB-42D6-88D2-17BEE6747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A0184-AC94-4B27-A806-515C9D3310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4500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13577A-0E11-4A4A-BEB6-BC647328A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2A13517-C051-4224-AFC8-F82B2D686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0B43-093A-4937-B3B7-70D03FE78EB5}" type="datetimeFigureOut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B222603-0693-4ECC-874E-AEE942AAA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8CE0D1B-77D7-4295-9E0A-E57D6FCB7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A0184-AC94-4B27-A806-515C9D3310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001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9D46589-D399-4E33-8065-EFA758B7D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0B43-093A-4937-B3B7-70D03FE78EB5}" type="datetimeFigureOut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DF572B-F3E4-4B1F-831C-A021C62BA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4663226-0D58-4A97-A8AD-BF2D39EB9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A0184-AC94-4B27-A806-515C9D3310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7222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82F1BC-1DD9-42BF-B927-FF271569E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09681A-7C21-41CE-A156-C65FB9EFE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E90252C-A911-4A5B-BF19-1C4AF31EB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3587038-75E5-494D-ACF1-4BCE0B41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0B43-093A-4937-B3B7-70D03FE78EB5}" type="datetimeFigureOut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F201E3-4996-4479-974D-E76743373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6185FD9-B7E5-4197-A370-C98A401AC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A0184-AC94-4B27-A806-515C9D3310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9382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1590C6-DDB2-4CF2-87BC-D8F8D38CA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9C36FE0-16E1-4526-B985-87A6A60001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258AFD0-CD3B-4D75-A05D-BFC5C107A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969E939-4858-42F7-8D48-DC9C2D253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0B43-093A-4937-B3B7-70D03FE78EB5}" type="datetimeFigureOut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DA084E2-DA15-4C2B-8A12-55B5C2A05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CEF8BB4-7996-42C2-873D-291B24633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A0184-AC94-4B27-A806-515C9D3310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574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3985C6B-3E1C-484B-9F2F-E7A7BE300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0BAC00-EDD2-4001-9E2A-D50914277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A41958-6A76-418F-B4E5-7CDF6EA387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B0B43-093A-4937-B3B7-70D03FE78EB5}" type="datetimeFigureOut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BBEDB2A-9D76-49CF-AD13-33DA6A77AD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338BFB-229B-41B2-BD24-E1802028CB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A0184-AC94-4B27-A806-515C9D3310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787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png"/><Relationship Id="rId7" Type="http://schemas.openxmlformats.org/officeDocument/2006/relationships/image" Target="../media/image4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AA2EE3-217A-48C9-99EB-EEE7A7FA6E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上汽大众企业宣讲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9BB4F3D2-3EFF-41A0-BEFF-FC395295E5D1}"/>
              </a:ext>
            </a:extLst>
          </p:cNvPr>
          <p:cNvCxnSpPr/>
          <p:nvPr/>
        </p:nvCxnSpPr>
        <p:spPr>
          <a:xfrm>
            <a:off x="0" y="5977289"/>
            <a:ext cx="12192000" cy="0"/>
          </a:xfrm>
          <a:prstGeom prst="line">
            <a:avLst/>
          </a:prstGeom>
          <a:ln w="15240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1">
            <a:extLst>
              <a:ext uri="{FF2B5EF4-FFF2-40B4-BE49-F238E27FC236}">
                <a16:creationId xmlns:a16="http://schemas.microsoft.com/office/drawing/2014/main" id="{E9697AE2-68DC-440C-ABB2-CCA7382318C6}"/>
              </a:ext>
            </a:extLst>
          </p:cNvPr>
          <p:cNvSpPr txBox="1">
            <a:spLocks/>
          </p:cNvSpPr>
          <p:nvPr/>
        </p:nvSpPr>
        <p:spPr>
          <a:xfrm>
            <a:off x="1524000" y="2356026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40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5461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2D95D3-14CE-4326-8102-3CBD38B2C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总装车间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BDC3948E-D037-4CCF-AE06-C53B1769D885}"/>
              </a:ext>
            </a:extLst>
          </p:cNvPr>
          <p:cNvCxnSpPr/>
          <p:nvPr/>
        </p:nvCxnSpPr>
        <p:spPr>
          <a:xfrm>
            <a:off x="0" y="1135781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>
            <a:extLst>
              <a:ext uri="{FF2B5EF4-FFF2-40B4-BE49-F238E27FC236}">
                <a16:creationId xmlns:a16="http://schemas.microsoft.com/office/drawing/2014/main" id="{3C0C09ED-503E-413A-A4AF-BA54CA2F7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206" y="18255"/>
            <a:ext cx="2164498" cy="983079"/>
          </a:xfrm>
          <a:prstGeom prst="rect">
            <a:avLst/>
          </a:prstGeom>
        </p:spPr>
      </p:pic>
      <p:pic>
        <p:nvPicPr>
          <p:cNvPr id="30" name="图片 10">
            <a:extLst>
              <a:ext uri="{FF2B5EF4-FFF2-40B4-BE49-F238E27FC236}">
                <a16:creationId xmlns:a16="http://schemas.microsoft.com/office/drawing/2014/main" id="{AEEFBC59-5BC9-49F2-B5E9-55A908F514A3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896" y="4181539"/>
            <a:ext cx="3960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图片 12">
            <a:extLst>
              <a:ext uri="{FF2B5EF4-FFF2-40B4-BE49-F238E27FC236}">
                <a16:creationId xmlns:a16="http://schemas.microsoft.com/office/drawing/2014/main" id="{06592DF8-82B7-4DD8-A72D-796124758F44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943" y="1478265"/>
            <a:ext cx="3960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图片 13">
            <a:extLst>
              <a:ext uri="{FF2B5EF4-FFF2-40B4-BE49-F238E27FC236}">
                <a16:creationId xmlns:a16="http://schemas.microsoft.com/office/drawing/2014/main" id="{6BD5CAA3-DD7E-48D4-B94E-0F00F1F1F4C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896" y="1478265"/>
            <a:ext cx="3960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图片 14">
            <a:extLst>
              <a:ext uri="{FF2B5EF4-FFF2-40B4-BE49-F238E27FC236}">
                <a16:creationId xmlns:a16="http://schemas.microsoft.com/office/drawing/2014/main" id="{BABE7F07-98FF-411F-9355-54BED987FAB8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943" y="4181539"/>
            <a:ext cx="3960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081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9BB4F3D2-3EFF-41A0-BEFF-FC395295E5D1}"/>
              </a:ext>
            </a:extLst>
          </p:cNvPr>
          <p:cNvCxnSpPr/>
          <p:nvPr/>
        </p:nvCxnSpPr>
        <p:spPr>
          <a:xfrm>
            <a:off x="0" y="5977289"/>
            <a:ext cx="12192000" cy="0"/>
          </a:xfrm>
          <a:prstGeom prst="line">
            <a:avLst/>
          </a:prstGeom>
          <a:ln w="15240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>
            <a:extLst>
              <a:ext uri="{FF2B5EF4-FFF2-40B4-BE49-F238E27FC236}">
                <a16:creationId xmlns:a16="http://schemas.microsoft.com/office/drawing/2014/main" id="{0EF6C372-4135-4477-AFC1-1BF3F6771BC9}"/>
              </a:ext>
            </a:extLst>
          </p:cNvPr>
          <p:cNvGrpSpPr/>
          <p:nvPr/>
        </p:nvGrpSpPr>
        <p:grpSpPr>
          <a:xfrm>
            <a:off x="2800953" y="2666199"/>
            <a:ext cx="9391048" cy="1636294"/>
            <a:chOff x="2800953" y="2666199"/>
            <a:chExt cx="9391048" cy="1636294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3C59C7C8-9C0B-4B07-9E9F-09AF485A5623}"/>
                </a:ext>
              </a:extLst>
            </p:cNvPr>
            <p:cNvSpPr/>
            <p:nvPr/>
          </p:nvSpPr>
          <p:spPr>
            <a:xfrm>
              <a:off x="2800953" y="2666199"/>
              <a:ext cx="9391048" cy="16362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id="{23E2DD63-99E4-4824-94D3-AD4BAC538B13}"/>
                </a:ext>
              </a:extLst>
            </p:cNvPr>
            <p:cNvSpPr/>
            <p:nvPr/>
          </p:nvSpPr>
          <p:spPr>
            <a:xfrm rot="10800000">
              <a:off x="3946851" y="2666199"/>
              <a:ext cx="1080000" cy="108000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5AF9380D-BF11-434C-ABB3-3A61F39CF988}"/>
                </a:ext>
              </a:extLst>
            </p:cNvPr>
            <p:cNvSpPr txBox="1"/>
            <p:nvPr/>
          </p:nvSpPr>
          <p:spPr>
            <a:xfrm>
              <a:off x="5189881" y="2915203"/>
              <a:ext cx="265970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人在大众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1DE86386-92BE-48E4-AEE7-39610FC91418}"/>
                </a:ext>
              </a:extLst>
            </p:cNvPr>
            <p:cNvSpPr txBox="1"/>
            <p:nvPr/>
          </p:nvSpPr>
          <p:spPr>
            <a:xfrm>
              <a:off x="4069976" y="2682979"/>
              <a:ext cx="8606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02</a:t>
              </a:r>
              <a:endParaRPr lang="zh-CN" altLang="en-US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9448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2D95D3-14CE-4326-8102-3CBD38B2C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员工发展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BDC3948E-D037-4CCF-AE06-C53B1769D885}"/>
              </a:ext>
            </a:extLst>
          </p:cNvPr>
          <p:cNvCxnSpPr/>
          <p:nvPr/>
        </p:nvCxnSpPr>
        <p:spPr>
          <a:xfrm>
            <a:off x="0" y="1135781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>
            <a:extLst>
              <a:ext uri="{FF2B5EF4-FFF2-40B4-BE49-F238E27FC236}">
                <a16:creationId xmlns:a16="http://schemas.microsoft.com/office/drawing/2014/main" id="{3C0C09ED-503E-413A-A4AF-BA54CA2F7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206" y="18255"/>
            <a:ext cx="2164498" cy="983079"/>
          </a:xfrm>
          <a:prstGeom prst="rect">
            <a:avLst/>
          </a:prstGeom>
        </p:spPr>
      </p:pic>
      <p:grpSp>
        <p:nvGrpSpPr>
          <p:cNvPr id="37" name="组合 36">
            <a:extLst>
              <a:ext uri="{FF2B5EF4-FFF2-40B4-BE49-F238E27FC236}">
                <a16:creationId xmlns:a16="http://schemas.microsoft.com/office/drawing/2014/main" id="{124A79A1-098C-43A1-A1E4-19DDAD7135F5}"/>
              </a:ext>
            </a:extLst>
          </p:cNvPr>
          <p:cNvGrpSpPr/>
          <p:nvPr/>
        </p:nvGrpSpPr>
        <p:grpSpPr>
          <a:xfrm>
            <a:off x="2191785" y="2114252"/>
            <a:ext cx="8665511" cy="3341687"/>
            <a:chOff x="873125" y="1671489"/>
            <a:chExt cx="7543800" cy="3341687"/>
          </a:xfrm>
        </p:grpSpPr>
        <p:grpSp>
          <p:nvGrpSpPr>
            <p:cNvPr id="38" name="Group 4">
              <a:extLst>
                <a:ext uri="{FF2B5EF4-FFF2-40B4-BE49-F238E27FC236}">
                  <a16:creationId xmlns:a16="http://schemas.microsoft.com/office/drawing/2014/main" id="{E6F034D5-A75F-4BFC-98E7-E3CFF073A130}"/>
                </a:ext>
              </a:extLst>
            </p:cNvPr>
            <p:cNvGrpSpPr/>
            <p:nvPr/>
          </p:nvGrpSpPr>
          <p:grpSpPr bwMode="auto">
            <a:xfrm>
              <a:off x="873125" y="1671489"/>
              <a:ext cx="7543800" cy="3341687"/>
              <a:chOff x="0" y="0"/>
              <a:chExt cx="4752" cy="2105"/>
            </a:xfrm>
          </p:grpSpPr>
          <p:sp>
            <p:nvSpPr>
              <p:cNvPr id="40" name="Freeform 5">
                <a:extLst>
                  <a:ext uri="{FF2B5EF4-FFF2-40B4-BE49-F238E27FC236}">
                    <a16:creationId xmlns:a16="http://schemas.microsoft.com/office/drawing/2014/main" id="{6D5BFC4A-8AE5-4D3E-BE20-2CEC11FFB1A3}"/>
                  </a:ext>
                </a:extLst>
              </p:cNvPr>
              <p:cNvSpPr/>
              <p:nvPr/>
            </p:nvSpPr>
            <p:spPr bwMode="auto">
              <a:xfrm>
                <a:off x="4385" y="6"/>
                <a:ext cx="363" cy="533"/>
              </a:xfrm>
              <a:custGeom>
                <a:avLst/>
                <a:gdLst>
                  <a:gd name="T0" fmla="*/ 1876 w 308"/>
                  <a:gd name="T1" fmla="*/ 898 h 444"/>
                  <a:gd name="T2" fmla="*/ 0 w 308"/>
                  <a:gd name="T3" fmla="*/ 3313 h 444"/>
                  <a:gd name="T4" fmla="*/ 0 w 308"/>
                  <a:gd name="T5" fmla="*/ 2134 h 444"/>
                  <a:gd name="T6" fmla="*/ 1876 w 308"/>
                  <a:gd name="T7" fmla="*/ 0 h 444"/>
                  <a:gd name="T8" fmla="*/ 1876 w 308"/>
                  <a:gd name="T9" fmla="*/ 898 h 4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444"/>
                  <a:gd name="T17" fmla="*/ 308 w 308"/>
                  <a:gd name="T18" fmla="*/ 444 h 4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444">
                    <a:moveTo>
                      <a:pt x="308" y="120"/>
                    </a:moveTo>
                    <a:lnTo>
                      <a:pt x="0" y="444"/>
                    </a:lnTo>
                    <a:lnTo>
                      <a:pt x="0" y="286"/>
                    </a:lnTo>
                    <a:lnTo>
                      <a:pt x="308" y="0"/>
                    </a:lnTo>
                    <a:lnTo>
                      <a:pt x="308" y="12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" name="Freeform 6">
                <a:extLst>
                  <a:ext uri="{FF2B5EF4-FFF2-40B4-BE49-F238E27FC236}">
                    <a16:creationId xmlns:a16="http://schemas.microsoft.com/office/drawing/2014/main" id="{45DFDB8F-983A-4581-9A9B-64682EF027EE}"/>
                  </a:ext>
                </a:extLst>
              </p:cNvPr>
              <p:cNvSpPr/>
              <p:nvPr/>
            </p:nvSpPr>
            <p:spPr bwMode="auto">
              <a:xfrm>
                <a:off x="2646" y="6"/>
                <a:ext cx="2106" cy="341"/>
              </a:xfrm>
              <a:custGeom>
                <a:avLst/>
                <a:gdLst>
                  <a:gd name="T0" fmla="*/ 9057 w 1786"/>
                  <a:gd name="T1" fmla="*/ 2122 h 284"/>
                  <a:gd name="T2" fmla="*/ 0 w 1786"/>
                  <a:gd name="T3" fmla="*/ 2122 h 284"/>
                  <a:gd name="T4" fmla="*/ 2731 w 1786"/>
                  <a:gd name="T5" fmla="*/ 0 h 284"/>
                  <a:gd name="T6" fmla="*/ 10945 w 1786"/>
                  <a:gd name="T7" fmla="*/ 0 h 284"/>
                  <a:gd name="T8" fmla="*/ 9057 w 1786"/>
                  <a:gd name="T9" fmla="*/ 2122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86"/>
                  <a:gd name="T16" fmla="*/ 0 h 284"/>
                  <a:gd name="T17" fmla="*/ 1786 w 1786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86" h="284">
                    <a:moveTo>
                      <a:pt x="1478" y="284"/>
                    </a:moveTo>
                    <a:lnTo>
                      <a:pt x="0" y="284"/>
                    </a:lnTo>
                    <a:lnTo>
                      <a:pt x="446" y="0"/>
                    </a:lnTo>
                    <a:lnTo>
                      <a:pt x="1786" y="0"/>
                    </a:lnTo>
                    <a:lnTo>
                      <a:pt x="1478" y="284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" name="Freeform 7">
                <a:extLst>
                  <a:ext uri="{FF2B5EF4-FFF2-40B4-BE49-F238E27FC236}">
                    <a16:creationId xmlns:a16="http://schemas.microsoft.com/office/drawing/2014/main" id="{04E5BCEC-B4AD-4E38-9E43-407F2C553644}"/>
                  </a:ext>
                </a:extLst>
              </p:cNvPr>
              <p:cNvSpPr/>
              <p:nvPr/>
            </p:nvSpPr>
            <p:spPr bwMode="auto">
              <a:xfrm>
                <a:off x="4020" y="530"/>
                <a:ext cx="363" cy="530"/>
              </a:xfrm>
              <a:custGeom>
                <a:avLst/>
                <a:gdLst>
                  <a:gd name="T0" fmla="*/ 1876 w 308"/>
                  <a:gd name="T1" fmla="*/ 883 h 442"/>
                  <a:gd name="T2" fmla="*/ 0 w 308"/>
                  <a:gd name="T3" fmla="*/ 3259 h 442"/>
                  <a:gd name="T4" fmla="*/ 0 w 308"/>
                  <a:gd name="T5" fmla="*/ 2107 h 442"/>
                  <a:gd name="T6" fmla="*/ 1876 w 308"/>
                  <a:gd name="T7" fmla="*/ 0 h 442"/>
                  <a:gd name="T8" fmla="*/ 1876 w 308"/>
                  <a:gd name="T9" fmla="*/ 883 h 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442"/>
                  <a:gd name="T17" fmla="*/ 308 w 308"/>
                  <a:gd name="T18" fmla="*/ 442 h 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442">
                    <a:moveTo>
                      <a:pt x="308" y="120"/>
                    </a:moveTo>
                    <a:lnTo>
                      <a:pt x="0" y="442"/>
                    </a:lnTo>
                    <a:lnTo>
                      <a:pt x="0" y="286"/>
                    </a:lnTo>
                    <a:lnTo>
                      <a:pt x="308" y="0"/>
                    </a:lnTo>
                    <a:lnTo>
                      <a:pt x="308" y="1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76869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" name="Freeform 8">
                <a:extLst>
                  <a:ext uri="{FF2B5EF4-FFF2-40B4-BE49-F238E27FC236}">
                    <a16:creationId xmlns:a16="http://schemas.microsoft.com/office/drawing/2014/main" id="{0CAE29EA-8A1A-4393-9BC0-44D235A18427}"/>
                  </a:ext>
                </a:extLst>
              </p:cNvPr>
              <p:cNvSpPr/>
              <p:nvPr/>
            </p:nvSpPr>
            <p:spPr bwMode="auto">
              <a:xfrm>
                <a:off x="2123" y="530"/>
                <a:ext cx="2264" cy="340"/>
              </a:xfrm>
              <a:custGeom>
                <a:avLst/>
                <a:gdLst>
                  <a:gd name="T0" fmla="*/ 9885 w 1920"/>
                  <a:gd name="T1" fmla="*/ 2056 h 284"/>
                  <a:gd name="T2" fmla="*/ 0 w 1920"/>
                  <a:gd name="T3" fmla="*/ 2056 h 284"/>
                  <a:gd name="T4" fmla="*/ 2731 w 1920"/>
                  <a:gd name="T5" fmla="*/ 0 h 284"/>
                  <a:gd name="T6" fmla="*/ 11766 w 1920"/>
                  <a:gd name="T7" fmla="*/ 0 h 284"/>
                  <a:gd name="T8" fmla="*/ 9885 w 1920"/>
                  <a:gd name="T9" fmla="*/ 2056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0"/>
                  <a:gd name="T16" fmla="*/ 0 h 284"/>
                  <a:gd name="T17" fmla="*/ 1920 w 1920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0" h="284">
                    <a:moveTo>
                      <a:pt x="1612" y="284"/>
                    </a:moveTo>
                    <a:lnTo>
                      <a:pt x="0" y="284"/>
                    </a:lnTo>
                    <a:lnTo>
                      <a:pt x="446" y="0"/>
                    </a:lnTo>
                    <a:lnTo>
                      <a:pt x="1920" y="0"/>
                    </a:lnTo>
                    <a:lnTo>
                      <a:pt x="1612" y="28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44" name="Freeform 9">
                <a:extLst>
                  <a:ext uri="{FF2B5EF4-FFF2-40B4-BE49-F238E27FC236}">
                    <a16:creationId xmlns:a16="http://schemas.microsoft.com/office/drawing/2014/main" id="{6C9963EA-7FFC-422B-AABA-927A72F5AF33}"/>
                  </a:ext>
                </a:extLst>
              </p:cNvPr>
              <p:cNvGrpSpPr/>
              <p:nvPr/>
            </p:nvGrpSpPr>
            <p:grpSpPr bwMode="auto">
              <a:xfrm>
                <a:off x="3605" y="1003"/>
                <a:ext cx="465" cy="637"/>
                <a:chOff x="0" y="0"/>
                <a:chExt cx="737616" cy="1011936"/>
              </a:xfrm>
            </p:grpSpPr>
            <p:pic>
              <p:nvPicPr>
                <p:cNvPr id="66" name="Freeform 9">
                  <a:extLst>
                    <a:ext uri="{FF2B5EF4-FFF2-40B4-BE49-F238E27FC236}">
                      <a16:creationId xmlns:a16="http://schemas.microsoft.com/office/drawing/2014/main" id="{BC44665D-A56C-4261-A92A-30CFC6D2A427}"/>
                    </a:ext>
                  </a:extLst>
                </p:cNvPr>
                <p:cNvPicPr>
                  <a:picLocks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737616" cy="10119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7" name="Text Box 9">
                  <a:extLst>
                    <a:ext uri="{FF2B5EF4-FFF2-40B4-BE49-F238E27FC236}">
                      <a16:creationId xmlns:a16="http://schemas.microsoft.com/office/drawing/2014/main" id="{C4913CC1-C02F-4AA6-BEC0-E925E788B0C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7978" y="81090"/>
                  <a:ext cx="573088" cy="8445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45" name="Freeform 10">
                <a:extLst>
                  <a:ext uri="{FF2B5EF4-FFF2-40B4-BE49-F238E27FC236}">
                    <a16:creationId xmlns:a16="http://schemas.microsoft.com/office/drawing/2014/main" id="{B7DC1877-04D9-4F56-8D25-AB3D7D4727CB}"/>
                  </a:ext>
                </a:extLst>
              </p:cNvPr>
              <p:cNvSpPr/>
              <p:nvPr/>
            </p:nvSpPr>
            <p:spPr bwMode="auto">
              <a:xfrm>
                <a:off x="3290" y="1572"/>
                <a:ext cx="364" cy="533"/>
              </a:xfrm>
              <a:custGeom>
                <a:avLst/>
                <a:gdLst>
                  <a:gd name="T0" fmla="*/ 1931 w 308"/>
                  <a:gd name="T1" fmla="*/ 908 h 444"/>
                  <a:gd name="T2" fmla="*/ 0 w 308"/>
                  <a:gd name="T3" fmla="*/ 3313 h 444"/>
                  <a:gd name="T4" fmla="*/ 0 w 308"/>
                  <a:gd name="T5" fmla="*/ 2134 h 444"/>
                  <a:gd name="T6" fmla="*/ 1931 w 308"/>
                  <a:gd name="T7" fmla="*/ 0 h 444"/>
                  <a:gd name="T8" fmla="*/ 1931 w 308"/>
                  <a:gd name="T9" fmla="*/ 908 h 4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444"/>
                  <a:gd name="T17" fmla="*/ 308 w 308"/>
                  <a:gd name="T18" fmla="*/ 444 h 4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444">
                    <a:moveTo>
                      <a:pt x="308" y="122"/>
                    </a:moveTo>
                    <a:lnTo>
                      <a:pt x="0" y="444"/>
                    </a:lnTo>
                    <a:lnTo>
                      <a:pt x="0" y="286"/>
                    </a:lnTo>
                    <a:lnTo>
                      <a:pt x="308" y="0"/>
                    </a:lnTo>
                    <a:lnTo>
                      <a:pt x="308" y="12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81847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" name="Freeform 11">
                <a:extLst>
                  <a:ext uri="{FF2B5EF4-FFF2-40B4-BE49-F238E27FC236}">
                    <a16:creationId xmlns:a16="http://schemas.microsoft.com/office/drawing/2014/main" id="{86B303F3-2C57-4ED2-AFA5-5AAE7DBAE263}"/>
                  </a:ext>
                </a:extLst>
              </p:cNvPr>
              <p:cNvSpPr/>
              <p:nvPr/>
            </p:nvSpPr>
            <p:spPr bwMode="auto">
              <a:xfrm>
                <a:off x="1083" y="1575"/>
                <a:ext cx="2571" cy="340"/>
              </a:xfrm>
              <a:custGeom>
                <a:avLst/>
                <a:gdLst>
                  <a:gd name="T0" fmla="*/ 11495 w 2180"/>
                  <a:gd name="T1" fmla="*/ 2056 h 284"/>
                  <a:gd name="T2" fmla="*/ 0 w 2180"/>
                  <a:gd name="T3" fmla="*/ 2056 h 284"/>
                  <a:gd name="T4" fmla="*/ 2736 w 2180"/>
                  <a:gd name="T5" fmla="*/ 0 h 284"/>
                  <a:gd name="T6" fmla="*/ 13382 w 2180"/>
                  <a:gd name="T7" fmla="*/ 0 h 284"/>
                  <a:gd name="T8" fmla="*/ 11495 w 2180"/>
                  <a:gd name="T9" fmla="*/ 2056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80"/>
                  <a:gd name="T16" fmla="*/ 0 h 284"/>
                  <a:gd name="T17" fmla="*/ 2180 w 2180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80" h="284">
                    <a:moveTo>
                      <a:pt x="1872" y="284"/>
                    </a:moveTo>
                    <a:lnTo>
                      <a:pt x="0" y="284"/>
                    </a:lnTo>
                    <a:lnTo>
                      <a:pt x="446" y="0"/>
                    </a:lnTo>
                    <a:lnTo>
                      <a:pt x="2180" y="0"/>
                    </a:lnTo>
                    <a:lnTo>
                      <a:pt x="1872" y="28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" name="Line 12">
                <a:extLst>
                  <a:ext uri="{FF2B5EF4-FFF2-40B4-BE49-F238E27FC236}">
                    <a16:creationId xmlns:a16="http://schemas.microsoft.com/office/drawing/2014/main" id="{04DEB73D-FCA2-4E02-ADF8-B8831C10DD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0" y="2093"/>
                <a:ext cx="104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8" name="Line 13">
                <a:extLst>
                  <a:ext uri="{FF2B5EF4-FFF2-40B4-BE49-F238E27FC236}">
                    <a16:creationId xmlns:a16="http://schemas.microsoft.com/office/drawing/2014/main" id="{B07ACC3B-DAC6-4055-A835-71B2ABD123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0" y="1579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9" name="Line 14">
                <a:extLst>
                  <a:ext uri="{FF2B5EF4-FFF2-40B4-BE49-F238E27FC236}">
                    <a16:creationId xmlns:a16="http://schemas.microsoft.com/office/drawing/2014/main" id="{902F7682-338B-4058-97E6-D3DABF4122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0" y="1056"/>
                <a:ext cx="21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0" name="Line 15">
                <a:extLst>
                  <a:ext uri="{FF2B5EF4-FFF2-40B4-BE49-F238E27FC236}">
                    <a16:creationId xmlns:a16="http://schemas.microsoft.com/office/drawing/2014/main" id="{E7B5723E-8583-444D-A99C-9289418EDE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0" y="534"/>
                <a:ext cx="2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" name="Line 16">
                <a:extLst>
                  <a:ext uri="{FF2B5EF4-FFF2-40B4-BE49-F238E27FC236}">
                    <a16:creationId xmlns:a16="http://schemas.microsoft.com/office/drawing/2014/main" id="{77B297F3-57E0-4303-A9E6-1A2D5C366D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0" y="4"/>
                <a:ext cx="317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2" name="Line 17">
                <a:extLst>
                  <a:ext uri="{FF2B5EF4-FFF2-40B4-BE49-F238E27FC236}">
                    <a16:creationId xmlns:a16="http://schemas.microsoft.com/office/drawing/2014/main" id="{A636809A-E161-4A61-BAE7-21A3768C30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" y="0"/>
                <a:ext cx="0" cy="5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3" name="Line 18">
                <a:extLst>
                  <a:ext uri="{FF2B5EF4-FFF2-40B4-BE49-F238E27FC236}">
                    <a16:creationId xmlns:a16="http://schemas.microsoft.com/office/drawing/2014/main" id="{420CF6A9-B838-40A3-8692-040A3AB607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" y="549"/>
                <a:ext cx="0" cy="5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4" name="Line 19">
                <a:extLst>
                  <a:ext uri="{FF2B5EF4-FFF2-40B4-BE49-F238E27FC236}">
                    <a16:creationId xmlns:a16="http://schemas.microsoft.com/office/drawing/2014/main" id="{EA44C340-5386-4E8F-95B8-9DB225D1D6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" y="1064"/>
                <a:ext cx="0" cy="5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5" name="Line 20">
                <a:extLst>
                  <a:ext uri="{FF2B5EF4-FFF2-40B4-BE49-F238E27FC236}">
                    <a16:creationId xmlns:a16="http://schemas.microsoft.com/office/drawing/2014/main" id="{869FE846-9F5D-432F-A9AA-ECDA2B7E4C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" y="1579"/>
                <a:ext cx="0" cy="5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6" name="Text Box 21">
                <a:extLst>
                  <a:ext uri="{FF2B5EF4-FFF2-40B4-BE49-F238E27FC236}">
                    <a16:creationId xmlns:a16="http://schemas.microsoft.com/office/drawing/2014/main" id="{2640C442-0881-4E35-AFD1-4C2D959A56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" y="204"/>
                <a:ext cx="574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zh-CN" altLang="en-US" sz="1400">
                    <a:latin typeface="Verdana" panose="020B0604030504040204" pitchFamily="34" charset="0"/>
                  </a:rPr>
                  <a:t>   </a:t>
                </a:r>
                <a:r>
                  <a:rPr lang="zh-CN" altLang="en-US" sz="1400" b="1">
                    <a:latin typeface="Verdana" panose="020B0604030504040204" pitchFamily="34" charset="0"/>
                  </a:rPr>
                  <a:t>管理层</a:t>
                </a:r>
                <a:endParaRPr lang="en-US" altLang="zh-CN" sz="1400" b="1">
                  <a:latin typeface="Verdana" panose="020B0604030504040204" pitchFamily="34" charset="0"/>
                </a:endParaRPr>
              </a:p>
            </p:txBody>
          </p:sp>
          <p:sp>
            <p:nvSpPr>
              <p:cNvPr id="57" name="Text Box 22">
                <a:extLst>
                  <a:ext uri="{FF2B5EF4-FFF2-40B4-BE49-F238E27FC236}">
                    <a16:creationId xmlns:a16="http://schemas.microsoft.com/office/drawing/2014/main" id="{F40079C7-4A97-46E5-B7CC-9D4E4D92EF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" y="725"/>
                <a:ext cx="195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zh-CN" altLang="en-US" sz="1400">
                    <a:latin typeface="Verdana" panose="020B0604030504040204" pitchFamily="34" charset="0"/>
                  </a:rPr>
                  <a:t>  </a:t>
                </a:r>
                <a:endParaRPr lang="en-US" altLang="zh-CN" sz="1400" b="1">
                  <a:latin typeface="Verdana" panose="020B0604030504040204" pitchFamily="34" charset="0"/>
                </a:endParaRPr>
              </a:p>
            </p:txBody>
          </p:sp>
          <p:sp>
            <p:nvSpPr>
              <p:cNvPr id="58" name="Text Box 23">
                <a:extLst>
                  <a:ext uri="{FF2B5EF4-FFF2-40B4-BE49-F238E27FC236}">
                    <a16:creationId xmlns:a16="http://schemas.microsoft.com/office/drawing/2014/main" id="{59BCF0D3-959C-4EBC-B2C3-234478185F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" y="1269"/>
                <a:ext cx="687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zh-CN" altLang="en-US" sz="1400" dirty="0">
                    <a:latin typeface="Verdana" panose="020B0604030504040204" pitchFamily="34" charset="0"/>
                  </a:rPr>
                  <a:t>   </a:t>
                </a:r>
                <a:r>
                  <a:rPr lang="zh-CN" altLang="en-US" sz="1400" b="1" dirty="0">
                    <a:latin typeface="Verdana" panose="020B0604030504040204" pitchFamily="34" charset="0"/>
                  </a:rPr>
                  <a:t>基层管理</a:t>
                </a:r>
                <a:endParaRPr lang="en-US" altLang="zh-CN" sz="1400" b="1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59" name="Text Box 24">
                <a:extLst>
                  <a:ext uri="{FF2B5EF4-FFF2-40B4-BE49-F238E27FC236}">
                    <a16:creationId xmlns:a16="http://schemas.microsoft.com/office/drawing/2014/main" id="{DD19ED64-21F0-47F1-B129-8A0F188C12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" y="1777"/>
                <a:ext cx="795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zh-CN" altLang="en-US" sz="1400" b="1">
                    <a:latin typeface="Verdana" panose="020B0604030504040204" pitchFamily="34" charset="0"/>
                  </a:rPr>
                  <a:t>一线生产人员</a:t>
                </a:r>
                <a:endParaRPr lang="en-US" altLang="zh-CN" sz="1400" b="1">
                  <a:latin typeface="Verdana" panose="020B0604030504040204" pitchFamily="34" charset="0"/>
                </a:endParaRPr>
              </a:p>
            </p:txBody>
          </p:sp>
          <p:sp>
            <p:nvSpPr>
              <p:cNvPr id="60" name="Freeform 25">
                <a:extLst>
                  <a:ext uri="{FF2B5EF4-FFF2-40B4-BE49-F238E27FC236}">
                    <a16:creationId xmlns:a16="http://schemas.microsoft.com/office/drawing/2014/main" id="{B07CB0D4-2B23-4B80-B554-ADA1819BACD1}"/>
                  </a:ext>
                </a:extLst>
              </p:cNvPr>
              <p:cNvSpPr/>
              <p:nvPr/>
            </p:nvSpPr>
            <p:spPr bwMode="auto">
              <a:xfrm>
                <a:off x="1205" y="32"/>
                <a:ext cx="1158" cy="1715"/>
              </a:xfrm>
              <a:custGeom>
                <a:avLst/>
                <a:gdLst>
                  <a:gd name="T0" fmla="*/ 1 w 1824"/>
                  <a:gd name="T1" fmla="*/ 21 h 2648"/>
                  <a:gd name="T2" fmla="*/ 1 w 1824"/>
                  <a:gd name="T3" fmla="*/ 18 h 2648"/>
                  <a:gd name="T4" fmla="*/ 1 w 1824"/>
                  <a:gd name="T5" fmla="*/ 15 h 2648"/>
                  <a:gd name="T6" fmla="*/ 2 w 1824"/>
                  <a:gd name="T7" fmla="*/ 12 h 2648"/>
                  <a:gd name="T8" fmla="*/ 2 w 1824"/>
                  <a:gd name="T9" fmla="*/ 10 h 2648"/>
                  <a:gd name="T10" fmla="*/ 3 w 1824"/>
                  <a:gd name="T11" fmla="*/ 9 h 2648"/>
                  <a:gd name="T12" fmla="*/ 4 w 1824"/>
                  <a:gd name="T13" fmla="*/ 7 h 2648"/>
                  <a:gd name="T14" fmla="*/ 4 w 1824"/>
                  <a:gd name="T15" fmla="*/ 6 h 2648"/>
                  <a:gd name="T16" fmla="*/ 5 w 1824"/>
                  <a:gd name="T17" fmla="*/ 4 h 2648"/>
                  <a:gd name="T18" fmla="*/ 6 w 1824"/>
                  <a:gd name="T19" fmla="*/ 3 h 2648"/>
                  <a:gd name="T20" fmla="*/ 7 w 1824"/>
                  <a:gd name="T21" fmla="*/ 3 h 2648"/>
                  <a:gd name="T22" fmla="*/ 7 w 1824"/>
                  <a:gd name="T23" fmla="*/ 2 h 2648"/>
                  <a:gd name="T24" fmla="*/ 8 w 1824"/>
                  <a:gd name="T25" fmla="*/ 2 h 2648"/>
                  <a:gd name="T26" fmla="*/ 8 w 1824"/>
                  <a:gd name="T27" fmla="*/ 1 h 2648"/>
                  <a:gd name="T28" fmla="*/ 8 w 1824"/>
                  <a:gd name="T29" fmla="*/ 1 h 2648"/>
                  <a:gd name="T30" fmla="*/ 11 w 1824"/>
                  <a:gd name="T31" fmla="*/ 1 h 2648"/>
                  <a:gd name="T32" fmla="*/ 11 w 1824"/>
                  <a:gd name="T33" fmla="*/ 3 h 2648"/>
                  <a:gd name="T34" fmla="*/ 11 w 1824"/>
                  <a:gd name="T35" fmla="*/ 3 h 2648"/>
                  <a:gd name="T36" fmla="*/ 10 w 1824"/>
                  <a:gd name="T37" fmla="*/ 3 h 2648"/>
                  <a:gd name="T38" fmla="*/ 10 w 1824"/>
                  <a:gd name="T39" fmla="*/ 3 h 2648"/>
                  <a:gd name="T40" fmla="*/ 10 w 1824"/>
                  <a:gd name="T41" fmla="*/ 3 h 2648"/>
                  <a:gd name="T42" fmla="*/ 9 w 1824"/>
                  <a:gd name="T43" fmla="*/ 4 h 2648"/>
                  <a:gd name="T44" fmla="*/ 8 w 1824"/>
                  <a:gd name="T45" fmla="*/ 5 h 2648"/>
                  <a:gd name="T46" fmla="*/ 7 w 1824"/>
                  <a:gd name="T47" fmla="*/ 5 h 2648"/>
                  <a:gd name="T48" fmla="*/ 6 w 1824"/>
                  <a:gd name="T49" fmla="*/ 6 h 2648"/>
                  <a:gd name="T50" fmla="*/ 5 w 1824"/>
                  <a:gd name="T51" fmla="*/ 8 h 2648"/>
                  <a:gd name="T52" fmla="*/ 4 w 1824"/>
                  <a:gd name="T53" fmla="*/ 9 h 2648"/>
                  <a:gd name="T54" fmla="*/ 3 w 1824"/>
                  <a:gd name="T55" fmla="*/ 11 h 2648"/>
                  <a:gd name="T56" fmla="*/ 3 w 1824"/>
                  <a:gd name="T57" fmla="*/ 12 h 2648"/>
                  <a:gd name="T58" fmla="*/ 2 w 1824"/>
                  <a:gd name="T59" fmla="*/ 15 h 2648"/>
                  <a:gd name="T60" fmla="*/ 1 w 1824"/>
                  <a:gd name="T61" fmla="*/ 17 h 2648"/>
                  <a:gd name="T62" fmla="*/ 1 w 1824"/>
                  <a:gd name="T63" fmla="*/ 21 h 26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824"/>
                  <a:gd name="T97" fmla="*/ 0 h 2648"/>
                  <a:gd name="T98" fmla="*/ 1824 w 1824"/>
                  <a:gd name="T99" fmla="*/ 2648 h 264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824" h="2648">
                    <a:moveTo>
                      <a:pt x="0" y="2648"/>
                    </a:moveTo>
                    <a:lnTo>
                      <a:pt x="12" y="2464"/>
                    </a:lnTo>
                    <a:lnTo>
                      <a:pt x="32" y="2288"/>
                    </a:lnTo>
                    <a:lnTo>
                      <a:pt x="56" y="2120"/>
                    </a:lnTo>
                    <a:lnTo>
                      <a:pt x="88" y="1960"/>
                    </a:lnTo>
                    <a:lnTo>
                      <a:pt x="124" y="1808"/>
                    </a:lnTo>
                    <a:lnTo>
                      <a:pt x="166" y="1662"/>
                    </a:lnTo>
                    <a:lnTo>
                      <a:pt x="212" y="1524"/>
                    </a:lnTo>
                    <a:lnTo>
                      <a:pt x="262" y="1394"/>
                    </a:lnTo>
                    <a:lnTo>
                      <a:pt x="316" y="1270"/>
                    </a:lnTo>
                    <a:lnTo>
                      <a:pt x="372" y="1154"/>
                    </a:lnTo>
                    <a:lnTo>
                      <a:pt x="430" y="1044"/>
                    </a:lnTo>
                    <a:lnTo>
                      <a:pt x="490" y="942"/>
                    </a:lnTo>
                    <a:lnTo>
                      <a:pt x="550" y="846"/>
                    </a:lnTo>
                    <a:lnTo>
                      <a:pt x="612" y="758"/>
                    </a:lnTo>
                    <a:lnTo>
                      <a:pt x="672" y="674"/>
                    </a:lnTo>
                    <a:lnTo>
                      <a:pt x="734" y="598"/>
                    </a:lnTo>
                    <a:lnTo>
                      <a:pt x="792" y="528"/>
                    </a:lnTo>
                    <a:lnTo>
                      <a:pt x="850" y="464"/>
                    </a:lnTo>
                    <a:lnTo>
                      <a:pt x="906" y="408"/>
                    </a:lnTo>
                    <a:lnTo>
                      <a:pt x="960" y="356"/>
                    </a:lnTo>
                    <a:lnTo>
                      <a:pt x="1010" y="310"/>
                    </a:lnTo>
                    <a:lnTo>
                      <a:pt x="1056" y="270"/>
                    </a:lnTo>
                    <a:lnTo>
                      <a:pt x="1096" y="236"/>
                    </a:lnTo>
                    <a:lnTo>
                      <a:pt x="1134" y="208"/>
                    </a:lnTo>
                    <a:lnTo>
                      <a:pt x="1164" y="184"/>
                    </a:lnTo>
                    <a:lnTo>
                      <a:pt x="1190" y="166"/>
                    </a:lnTo>
                    <a:lnTo>
                      <a:pt x="1208" y="154"/>
                    </a:lnTo>
                    <a:lnTo>
                      <a:pt x="1220" y="146"/>
                    </a:lnTo>
                    <a:lnTo>
                      <a:pt x="1224" y="144"/>
                    </a:lnTo>
                    <a:lnTo>
                      <a:pt x="848" y="0"/>
                    </a:lnTo>
                    <a:lnTo>
                      <a:pt x="1728" y="56"/>
                    </a:lnTo>
                    <a:lnTo>
                      <a:pt x="1824" y="480"/>
                    </a:lnTo>
                    <a:lnTo>
                      <a:pt x="1568" y="328"/>
                    </a:lnTo>
                    <a:lnTo>
                      <a:pt x="1564" y="328"/>
                    </a:lnTo>
                    <a:lnTo>
                      <a:pt x="1554" y="332"/>
                    </a:lnTo>
                    <a:lnTo>
                      <a:pt x="1538" y="338"/>
                    </a:lnTo>
                    <a:lnTo>
                      <a:pt x="1514" y="346"/>
                    </a:lnTo>
                    <a:lnTo>
                      <a:pt x="1486" y="356"/>
                    </a:lnTo>
                    <a:lnTo>
                      <a:pt x="1452" y="370"/>
                    </a:lnTo>
                    <a:lnTo>
                      <a:pt x="1412" y="388"/>
                    </a:lnTo>
                    <a:lnTo>
                      <a:pt x="1370" y="410"/>
                    </a:lnTo>
                    <a:lnTo>
                      <a:pt x="1322" y="436"/>
                    </a:lnTo>
                    <a:lnTo>
                      <a:pt x="1270" y="466"/>
                    </a:lnTo>
                    <a:lnTo>
                      <a:pt x="1216" y="500"/>
                    </a:lnTo>
                    <a:lnTo>
                      <a:pt x="1158" y="540"/>
                    </a:lnTo>
                    <a:lnTo>
                      <a:pt x="1098" y="584"/>
                    </a:lnTo>
                    <a:lnTo>
                      <a:pt x="1034" y="636"/>
                    </a:lnTo>
                    <a:lnTo>
                      <a:pt x="970" y="692"/>
                    </a:lnTo>
                    <a:lnTo>
                      <a:pt x="904" y="756"/>
                    </a:lnTo>
                    <a:lnTo>
                      <a:pt x="836" y="824"/>
                    </a:lnTo>
                    <a:lnTo>
                      <a:pt x="770" y="900"/>
                    </a:lnTo>
                    <a:lnTo>
                      <a:pt x="700" y="984"/>
                    </a:lnTo>
                    <a:lnTo>
                      <a:pt x="632" y="1076"/>
                    </a:lnTo>
                    <a:lnTo>
                      <a:pt x="566" y="1174"/>
                    </a:lnTo>
                    <a:lnTo>
                      <a:pt x="498" y="1280"/>
                    </a:lnTo>
                    <a:lnTo>
                      <a:pt x="434" y="1394"/>
                    </a:lnTo>
                    <a:lnTo>
                      <a:pt x="370" y="1518"/>
                    </a:lnTo>
                    <a:lnTo>
                      <a:pt x="308" y="1650"/>
                    </a:lnTo>
                    <a:lnTo>
                      <a:pt x="248" y="1792"/>
                    </a:lnTo>
                    <a:lnTo>
                      <a:pt x="192" y="1944"/>
                    </a:lnTo>
                    <a:lnTo>
                      <a:pt x="138" y="2104"/>
                    </a:lnTo>
                    <a:lnTo>
                      <a:pt x="88" y="2274"/>
                    </a:lnTo>
                    <a:lnTo>
                      <a:pt x="42" y="2456"/>
                    </a:lnTo>
                    <a:lnTo>
                      <a:pt x="0" y="264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83211"/>
                  </a:gs>
                  <a:gs pos="100000">
                    <a:srgbClr val="E16D25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" name="Rectangle 26">
                <a:extLst>
                  <a:ext uri="{FF2B5EF4-FFF2-40B4-BE49-F238E27FC236}">
                    <a16:creationId xmlns:a16="http://schemas.microsoft.com/office/drawing/2014/main" id="{61ECE63F-F4CA-4A4F-BDF7-646159AD05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5" y="347"/>
                <a:ext cx="1743" cy="192"/>
              </a:xfrm>
              <a:prstGeom prst="rect">
                <a:avLst/>
              </a:prstGeom>
              <a:gradFill rotWithShape="0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zh-CN" altLang="en-US" sz="1800">
                    <a:solidFill>
                      <a:schemeClr val="bg1"/>
                    </a:solidFill>
                    <a:latin typeface="Verdana" panose="020B0604030504040204" pitchFamily="34" charset="0"/>
                  </a:rPr>
                  <a:t>生产主管</a:t>
                </a:r>
                <a:endParaRPr lang="en-US" altLang="zh-CN" sz="1800">
                  <a:solidFill>
                    <a:schemeClr val="bg1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62" name="Rectangle 27">
                <a:extLst>
                  <a:ext uri="{FF2B5EF4-FFF2-40B4-BE49-F238E27FC236}">
                    <a16:creationId xmlns:a16="http://schemas.microsoft.com/office/drawing/2014/main" id="{B9562FEC-0CEE-44CA-95A9-2A9DEB7EC6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4" y="870"/>
                <a:ext cx="1900" cy="188"/>
              </a:xfrm>
              <a:prstGeom prst="rect">
                <a:avLst/>
              </a:prstGeom>
              <a:gradFill rotWithShape="1">
                <a:gsLst>
                  <a:gs pos="0">
                    <a:srgbClr val="7D9597"/>
                  </a:gs>
                  <a:gs pos="50000">
                    <a:schemeClr val="accent1"/>
                  </a:gs>
                  <a:gs pos="100000">
                    <a:srgbClr val="7D9597"/>
                  </a:gs>
                </a:gsLst>
                <a:lin ang="0" scaled="1"/>
              </a:gra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r>
                  <a:rPr lang="zh-CN" altLang="en-US">
                    <a:solidFill>
                      <a:schemeClr val="bg1"/>
                    </a:solidFill>
                    <a:latin typeface="Verdana" panose="020B0604030504040204" pitchFamily="34" charset="0"/>
                    <a:ea typeface="宋体" panose="02010600030101010101" pitchFamily="2" charset="-122"/>
                  </a:rPr>
                  <a:t>值班长</a:t>
                </a:r>
                <a:endParaRPr lang="en-US">
                  <a:solidFill>
                    <a:schemeClr val="bg1"/>
                  </a:solidFill>
                  <a:latin typeface="Verdana" panose="020B060403050404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3" name="Freeform 28">
                <a:extLst>
                  <a:ext uri="{FF2B5EF4-FFF2-40B4-BE49-F238E27FC236}">
                    <a16:creationId xmlns:a16="http://schemas.microsoft.com/office/drawing/2014/main" id="{210595AC-A71C-438C-AD92-B0435B575128}"/>
                  </a:ext>
                </a:extLst>
              </p:cNvPr>
              <p:cNvSpPr/>
              <p:nvPr/>
            </p:nvSpPr>
            <p:spPr bwMode="auto">
              <a:xfrm>
                <a:off x="1604" y="1054"/>
                <a:ext cx="2415" cy="343"/>
              </a:xfrm>
              <a:custGeom>
                <a:avLst/>
                <a:gdLst>
                  <a:gd name="T0" fmla="*/ 10679 w 2048"/>
                  <a:gd name="T1" fmla="*/ 2108 h 286"/>
                  <a:gd name="T2" fmla="*/ 0 w 2048"/>
                  <a:gd name="T3" fmla="*/ 2108 h 286"/>
                  <a:gd name="T4" fmla="*/ 2732 w 2048"/>
                  <a:gd name="T5" fmla="*/ 0 h 286"/>
                  <a:gd name="T6" fmla="*/ 12556 w 2048"/>
                  <a:gd name="T7" fmla="*/ 0 h 286"/>
                  <a:gd name="T8" fmla="*/ 10679 w 2048"/>
                  <a:gd name="T9" fmla="*/ 2108 h 2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8"/>
                  <a:gd name="T16" fmla="*/ 0 h 286"/>
                  <a:gd name="T17" fmla="*/ 2048 w 2048"/>
                  <a:gd name="T18" fmla="*/ 286 h 2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8" h="286">
                    <a:moveTo>
                      <a:pt x="1742" y="286"/>
                    </a:moveTo>
                    <a:lnTo>
                      <a:pt x="0" y="286"/>
                    </a:lnTo>
                    <a:lnTo>
                      <a:pt x="446" y="0"/>
                    </a:lnTo>
                    <a:lnTo>
                      <a:pt x="2048" y="0"/>
                    </a:lnTo>
                    <a:lnTo>
                      <a:pt x="1742" y="286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" name="Rectangle 29">
                <a:extLst>
                  <a:ext uri="{FF2B5EF4-FFF2-40B4-BE49-F238E27FC236}">
                    <a16:creationId xmlns:a16="http://schemas.microsoft.com/office/drawing/2014/main" id="{E7AEAC10-1B43-491B-BA61-B095B019FC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6" y="1396"/>
                <a:ext cx="2056" cy="188"/>
              </a:xfrm>
              <a:prstGeom prst="rect">
                <a:avLst/>
              </a:prstGeom>
              <a:gradFill rotWithShape="0"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/>
              </a:gradFill>
              <a:ln w="9525">
                <a:solidFill>
                  <a:srgbClr val="92D050"/>
                </a:solidFill>
                <a:miter lim="800000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zh-CN" altLang="en-US" sz="1800">
                    <a:solidFill>
                      <a:schemeClr val="bg1"/>
                    </a:solidFill>
                    <a:latin typeface="Verdana" panose="020B0604030504040204" pitchFamily="34" charset="0"/>
                  </a:rPr>
                  <a:t>工长、班长、</a:t>
                </a:r>
                <a:r>
                  <a:rPr lang="en-US" altLang="zh-CN" sz="1800">
                    <a:solidFill>
                      <a:schemeClr val="bg1"/>
                    </a:solidFill>
                    <a:latin typeface="Verdana" panose="020B0604030504040204" pitchFamily="34" charset="0"/>
                  </a:rPr>
                  <a:t>QRK</a:t>
                </a:r>
              </a:p>
            </p:txBody>
          </p:sp>
          <p:sp>
            <p:nvSpPr>
              <p:cNvPr id="65" name="Rectangle 30">
                <a:extLst>
                  <a:ext uri="{FF2B5EF4-FFF2-40B4-BE49-F238E27FC236}">
                    <a16:creationId xmlns:a16="http://schemas.microsoft.com/office/drawing/2014/main" id="{0B1A2A66-000F-437E-AA42-0634288B57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2" y="1916"/>
                <a:ext cx="2213" cy="187"/>
              </a:xfrm>
              <a:prstGeom prst="rect">
                <a:avLst/>
              </a:prstGeom>
              <a:gradFill rotWithShape="1">
                <a:gsLst>
                  <a:gs pos="0">
                    <a:srgbClr val="161641"/>
                  </a:gs>
                  <a:gs pos="50000">
                    <a:schemeClr val="accent2"/>
                  </a:gs>
                  <a:gs pos="100000">
                    <a:srgbClr val="161641"/>
                  </a:gs>
                </a:gsLst>
                <a:lin ang="0" scaled="1"/>
              </a:gra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r>
                  <a:rPr lang="zh-CN" altLang="en-US">
                    <a:solidFill>
                      <a:schemeClr val="bg1"/>
                    </a:solidFill>
                    <a:latin typeface="Verdana" panose="020B0604030504040204" pitchFamily="34" charset="0"/>
                    <a:ea typeface="宋体" panose="02010600030101010101" pitchFamily="2" charset="-122"/>
                  </a:rPr>
                  <a:t>现场工人</a:t>
                </a:r>
                <a:endParaRPr lang="en-US">
                  <a:solidFill>
                    <a:schemeClr val="bg1"/>
                  </a:solidFill>
                  <a:latin typeface="Verdana" panose="020B060403050404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9" name="Text Box 23">
              <a:extLst>
                <a:ext uri="{FF2B5EF4-FFF2-40B4-BE49-F238E27FC236}">
                  <a16:creationId xmlns:a16="http://schemas.microsoft.com/office/drawing/2014/main" id="{D83D3B06-52B0-4257-B180-CFE540F93E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2865289"/>
              <a:ext cx="109061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CN" altLang="en-US" sz="1400" dirty="0">
                  <a:latin typeface="Verdana" panose="020B0604030504040204" pitchFamily="34" charset="0"/>
                </a:rPr>
                <a:t>   </a:t>
              </a:r>
              <a:r>
                <a:rPr lang="zh-CN" altLang="en-US" sz="1400" b="1" dirty="0">
                  <a:latin typeface="Verdana" panose="020B0604030504040204" pitchFamily="34" charset="0"/>
                </a:rPr>
                <a:t>中层管理</a:t>
              </a:r>
              <a:endParaRPr lang="en-US" altLang="zh-CN" sz="1400" b="1" dirty="0">
                <a:latin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675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2D95D3-14CE-4326-8102-3CBD38B2C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员工发展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BDC3948E-D037-4CCF-AE06-C53B1769D885}"/>
              </a:ext>
            </a:extLst>
          </p:cNvPr>
          <p:cNvCxnSpPr/>
          <p:nvPr/>
        </p:nvCxnSpPr>
        <p:spPr>
          <a:xfrm>
            <a:off x="0" y="1135781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>
            <a:extLst>
              <a:ext uri="{FF2B5EF4-FFF2-40B4-BE49-F238E27FC236}">
                <a16:creationId xmlns:a16="http://schemas.microsoft.com/office/drawing/2014/main" id="{3C0C09ED-503E-413A-A4AF-BA54CA2F7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206" y="18255"/>
            <a:ext cx="2164498" cy="983079"/>
          </a:xfrm>
          <a:prstGeom prst="rect">
            <a:avLst/>
          </a:prstGeom>
        </p:spPr>
      </p:pic>
      <p:sp>
        <p:nvSpPr>
          <p:cNvPr id="68" name="文本框 67">
            <a:extLst>
              <a:ext uri="{FF2B5EF4-FFF2-40B4-BE49-F238E27FC236}">
                <a16:creationId xmlns:a16="http://schemas.microsoft.com/office/drawing/2014/main" id="{10B7D301-1943-40D6-B674-8224ECE2C0BC}"/>
              </a:ext>
            </a:extLst>
          </p:cNvPr>
          <p:cNvSpPr txBox="1"/>
          <p:nvPr/>
        </p:nvSpPr>
        <p:spPr>
          <a:xfrm>
            <a:off x="962527" y="1135781"/>
            <a:ext cx="10391273" cy="1212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公司一贯重视并充分尊重每位员工的发展，建立了完整的基于培养、考核和激励的发展体系</a:t>
            </a:r>
            <a:endParaRPr lang="en-US" altLang="zh-CN" sz="20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——“</a:t>
            </a:r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员工多元化发展道路” 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3F2B479C-7223-43E2-8C35-9DE65FF03832}"/>
              </a:ext>
            </a:extLst>
          </p:cNvPr>
          <p:cNvGrpSpPr/>
          <p:nvPr/>
        </p:nvGrpSpPr>
        <p:grpSpPr>
          <a:xfrm>
            <a:off x="2472755" y="2302302"/>
            <a:ext cx="8171418" cy="4392488"/>
            <a:chOff x="2472755" y="2302302"/>
            <a:chExt cx="8171418" cy="4392488"/>
          </a:xfrm>
        </p:grpSpPr>
        <p:sp>
          <p:nvSpPr>
            <p:cNvPr id="69" name="Rectangle 2">
              <a:extLst>
                <a:ext uri="{FF2B5EF4-FFF2-40B4-BE49-F238E27FC236}">
                  <a16:creationId xmlns:a16="http://schemas.microsoft.com/office/drawing/2014/main" id="{AFBF59C8-5AA0-445E-A77F-DFE124E033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0990" y="2302302"/>
              <a:ext cx="4600575" cy="922338"/>
            </a:xfrm>
            <a:prstGeom prst="rect">
              <a:avLst/>
            </a:prstGeom>
            <a:gradFill rotWithShape="1">
              <a:gsLst>
                <a:gs pos="0">
                  <a:srgbClr val="33CCFF">
                    <a:alpha val="50000"/>
                  </a:srgbClr>
                </a:gs>
                <a:gs pos="100000">
                  <a:srgbClr val="33CCFF">
                    <a:gamma/>
                    <a:shade val="46275"/>
                    <a:invGamma/>
                    <a:alpha val="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70" name="Rectangle 3">
              <a:extLst>
                <a:ext uri="{FF2B5EF4-FFF2-40B4-BE49-F238E27FC236}">
                  <a16:creationId xmlns:a16="http://schemas.microsoft.com/office/drawing/2014/main" id="{3296A586-FCD7-4228-9D9C-63299501CC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9875" y="3224640"/>
              <a:ext cx="4600575" cy="944562"/>
            </a:xfrm>
            <a:prstGeom prst="rect">
              <a:avLst/>
            </a:prstGeom>
            <a:gradFill rotWithShape="1">
              <a:gsLst>
                <a:gs pos="0">
                  <a:srgbClr val="33CCFF">
                    <a:alpha val="70000"/>
                  </a:srgbClr>
                </a:gs>
                <a:gs pos="100000">
                  <a:srgbClr val="33CCFF">
                    <a:gamma/>
                    <a:shade val="46275"/>
                    <a:invGamma/>
                    <a:alpha val="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71" name="Rectangle 4">
              <a:extLst>
                <a:ext uri="{FF2B5EF4-FFF2-40B4-BE49-F238E27FC236}">
                  <a16:creationId xmlns:a16="http://schemas.microsoft.com/office/drawing/2014/main" id="{CCB1E22C-C90B-42B4-9FE8-E47B2D5CB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9337" y="4162852"/>
              <a:ext cx="4600575" cy="917575"/>
            </a:xfrm>
            <a:prstGeom prst="rect">
              <a:avLst/>
            </a:prstGeom>
            <a:gradFill rotWithShape="1">
              <a:gsLst>
                <a:gs pos="0">
                  <a:srgbClr val="00ABE8">
                    <a:alpha val="89999"/>
                  </a:srgbClr>
                </a:gs>
                <a:gs pos="100000">
                  <a:srgbClr val="00ABE8">
                    <a:gamma/>
                    <a:shade val="46275"/>
                    <a:invGamma/>
                    <a:alpha val="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" name="Rectangle 5">
              <a:extLst>
                <a:ext uri="{FF2B5EF4-FFF2-40B4-BE49-F238E27FC236}">
                  <a16:creationId xmlns:a16="http://schemas.microsoft.com/office/drawing/2014/main" id="{419C438D-B057-48AF-9D3E-10317BB28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1773" y="5080427"/>
              <a:ext cx="3962400" cy="1524000"/>
            </a:xfrm>
            <a:prstGeom prst="rect">
              <a:avLst/>
            </a:prstGeom>
            <a:gradFill rotWithShape="1">
              <a:gsLst>
                <a:gs pos="0">
                  <a:srgbClr val="00A4DE"/>
                </a:gs>
                <a:gs pos="100000">
                  <a:srgbClr val="00A4DE">
                    <a:gamma/>
                    <a:shade val="46275"/>
                    <a:invGamma/>
                    <a:alpha val="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200" dirty="0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965E9BAD-9538-4871-9FB3-96A421D20549}"/>
                </a:ext>
              </a:extLst>
            </p:cNvPr>
            <p:cNvSpPr/>
            <p:nvPr/>
          </p:nvSpPr>
          <p:spPr bwMode="gray">
            <a:xfrm>
              <a:off x="3064887" y="5080427"/>
              <a:ext cx="3687763" cy="549275"/>
            </a:xfrm>
            <a:custGeom>
              <a:avLst/>
              <a:gdLst>
                <a:gd name="T0" fmla="*/ 0 w 2208"/>
                <a:gd name="T1" fmla="*/ 298 h 303"/>
                <a:gd name="T2" fmla="*/ 1979 w 2208"/>
                <a:gd name="T3" fmla="*/ 302 h 303"/>
                <a:gd name="T4" fmla="*/ 2207 w 2208"/>
                <a:gd name="T5" fmla="*/ 0 h 303"/>
                <a:gd name="T6" fmla="*/ 690 w 2208"/>
                <a:gd name="T7" fmla="*/ 28 h 303"/>
                <a:gd name="T8" fmla="*/ 0 w 2208"/>
                <a:gd name="T9" fmla="*/ 298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8" h="303">
                  <a:moveTo>
                    <a:pt x="0" y="298"/>
                  </a:moveTo>
                  <a:lnTo>
                    <a:pt x="1979" y="302"/>
                  </a:lnTo>
                  <a:lnTo>
                    <a:pt x="2207" y="0"/>
                  </a:lnTo>
                  <a:lnTo>
                    <a:pt x="690" y="28"/>
                  </a:lnTo>
                  <a:lnTo>
                    <a:pt x="0" y="298"/>
                  </a:lnTo>
                </a:path>
              </a:pathLst>
            </a:custGeom>
            <a:gradFill rotWithShape="1">
              <a:gsLst>
                <a:gs pos="0">
                  <a:srgbClr val="009999"/>
                </a:gs>
                <a:gs pos="50000">
                  <a:srgbClr val="009999">
                    <a:gamma/>
                    <a:shade val="46275"/>
                    <a:invGamma/>
                  </a:srgbClr>
                </a:gs>
                <a:gs pos="100000">
                  <a:srgbClr val="0099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id="{243FC57F-DDBE-473F-9256-7501B157CA80}"/>
                </a:ext>
              </a:extLst>
            </p:cNvPr>
            <p:cNvSpPr/>
            <p:nvPr/>
          </p:nvSpPr>
          <p:spPr bwMode="gray">
            <a:xfrm>
              <a:off x="5803325" y="4153327"/>
              <a:ext cx="863600" cy="1330325"/>
            </a:xfrm>
            <a:custGeom>
              <a:avLst/>
              <a:gdLst>
                <a:gd name="T0" fmla="*/ 0 w 516"/>
                <a:gd name="T1" fmla="*/ 201 h 732"/>
                <a:gd name="T2" fmla="*/ 294 w 516"/>
                <a:gd name="T3" fmla="*/ 731 h 732"/>
                <a:gd name="T4" fmla="*/ 515 w 516"/>
                <a:gd name="T5" fmla="*/ 444 h 732"/>
                <a:gd name="T6" fmla="*/ 156 w 516"/>
                <a:gd name="T7" fmla="*/ 0 h 732"/>
                <a:gd name="T8" fmla="*/ 0 w 516"/>
                <a:gd name="T9" fmla="*/ 201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6" h="732">
                  <a:moveTo>
                    <a:pt x="0" y="201"/>
                  </a:moveTo>
                  <a:lnTo>
                    <a:pt x="294" y="731"/>
                  </a:lnTo>
                  <a:lnTo>
                    <a:pt x="515" y="444"/>
                  </a:lnTo>
                  <a:lnTo>
                    <a:pt x="156" y="0"/>
                  </a:lnTo>
                  <a:lnTo>
                    <a:pt x="0" y="201"/>
                  </a:lnTo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id="{779EE1CD-C118-48B5-AD45-DE654A01FDD8}"/>
                </a:ext>
              </a:extLst>
            </p:cNvPr>
            <p:cNvSpPr/>
            <p:nvPr/>
          </p:nvSpPr>
          <p:spPr bwMode="gray">
            <a:xfrm>
              <a:off x="3591937" y="4162852"/>
              <a:ext cx="2471738" cy="358775"/>
            </a:xfrm>
            <a:custGeom>
              <a:avLst/>
              <a:gdLst>
                <a:gd name="T0" fmla="*/ 0 w 1481"/>
                <a:gd name="T1" fmla="*/ 196 h 197"/>
                <a:gd name="T2" fmla="*/ 1329 w 1481"/>
                <a:gd name="T3" fmla="*/ 196 h 197"/>
                <a:gd name="T4" fmla="*/ 1480 w 1481"/>
                <a:gd name="T5" fmla="*/ 0 h 197"/>
                <a:gd name="T6" fmla="*/ 367 w 1481"/>
                <a:gd name="T7" fmla="*/ 3 h 197"/>
                <a:gd name="T8" fmla="*/ 0 w 1481"/>
                <a:gd name="T9" fmla="*/ 19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1" h="197">
                  <a:moveTo>
                    <a:pt x="0" y="196"/>
                  </a:moveTo>
                  <a:lnTo>
                    <a:pt x="1329" y="196"/>
                  </a:lnTo>
                  <a:lnTo>
                    <a:pt x="1480" y="0"/>
                  </a:lnTo>
                  <a:lnTo>
                    <a:pt x="367" y="3"/>
                  </a:lnTo>
                  <a:lnTo>
                    <a:pt x="0" y="196"/>
                  </a:lnTo>
                </a:path>
              </a:pathLst>
            </a:custGeom>
            <a:gradFill rotWithShape="1">
              <a:gsLst>
                <a:gs pos="0">
                  <a:srgbClr val="009999"/>
                </a:gs>
                <a:gs pos="50000">
                  <a:srgbClr val="009999">
                    <a:gamma/>
                    <a:shade val="46275"/>
                    <a:invGamma/>
                  </a:srgbClr>
                </a:gs>
                <a:gs pos="100000">
                  <a:srgbClr val="0099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97637FB0-9D57-4D36-A12D-67516CC67BDA}"/>
                </a:ext>
              </a:extLst>
            </p:cNvPr>
            <p:cNvSpPr/>
            <p:nvPr/>
          </p:nvSpPr>
          <p:spPr bwMode="gray">
            <a:xfrm>
              <a:off x="3162518" y="4512102"/>
              <a:ext cx="3181350" cy="963613"/>
            </a:xfrm>
            <a:custGeom>
              <a:avLst/>
              <a:gdLst>
                <a:gd name="T0" fmla="*/ 0 w 1906"/>
                <a:gd name="T1" fmla="*/ 529 h 530"/>
                <a:gd name="T2" fmla="*/ 1905 w 1906"/>
                <a:gd name="T3" fmla="*/ 529 h 530"/>
                <a:gd name="T4" fmla="*/ 1606 w 1906"/>
                <a:gd name="T5" fmla="*/ 0 h 530"/>
                <a:gd name="T6" fmla="*/ 282 w 1906"/>
                <a:gd name="T7" fmla="*/ 0 h 530"/>
                <a:gd name="T8" fmla="*/ 0 w 1906"/>
                <a:gd name="T9" fmla="*/ 529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6" h="530">
                  <a:moveTo>
                    <a:pt x="0" y="529"/>
                  </a:moveTo>
                  <a:lnTo>
                    <a:pt x="1905" y="529"/>
                  </a:lnTo>
                  <a:lnTo>
                    <a:pt x="1606" y="0"/>
                  </a:lnTo>
                  <a:lnTo>
                    <a:pt x="282" y="0"/>
                  </a:lnTo>
                  <a:lnTo>
                    <a:pt x="0" y="529"/>
                  </a:lnTo>
                </a:path>
              </a:pathLst>
            </a:custGeom>
            <a:gradFill rotWithShape="1">
              <a:gsLst>
                <a:gs pos="0">
                  <a:srgbClr val="33CCCC"/>
                </a:gs>
                <a:gs pos="100000">
                  <a:srgbClr val="33CCCC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1CCEC605-86AA-4AC9-8D3F-7BEA617E295A}"/>
                </a:ext>
              </a:extLst>
            </p:cNvPr>
            <p:cNvSpPr/>
            <p:nvPr/>
          </p:nvSpPr>
          <p:spPr bwMode="gray">
            <a:xfrm>
              <a:off x="4142800" y="3232577"/>
              <a:ext cx="1220787" cy="187325"/>
            </a:xfrm>
            <a:custGeom>
              <a:avLst/>
              <a:gdLst>
                <a:gd name="T0" fmla="*/ 0 w 734"/>
                <a:gd name="T1" fmla="*/ 100 h 104"/>
                <a:gd name="T2" fmla="*/ 652 w 734"/>
                <a:gd name="T3" fmla="*/ 103 h 104"/>
                <a:gd name="T4" fmla="*/ 733 w 734"/>
                <a:gd name="T5" fmla="*/ 0 h 104"/>
                <a:gd name="T6" fmla="*/ 180 w 734"/>
                <a:gd name="T7" fmla="*/ 0 h 104"/>
                <a:gd name="T8" fmla="*/ 0 w 734"/>
                <a:gd name="T9" fmla="*/ 10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4" h="104">
                  <a:moveTo>
                    <a:pt x="0" y="100"/>
                  </a:moveTo>
                  <a:lnTo>
                    <a:pt x="652" y="103"/>
                  </a:lnTo>
                  <a:lnTo>
                    <a:pt x="733" y="0"/>
                  </a:lnTo>
                  <a:lnTo>
                    <a:pt x="180" y="0"/>
                  </a:lnTo>
                  <a:lnTo>
                    <a:pt x="0" y="100"/>
                  </a:lnTo>
                </a:path>
              </a:pathLst>
            </a:custGeom>
            <a:gradFill rotWithShape="1">
              <a:gsLst>
                <a:gs pos="0">
                  <a:srgbClr val="009999"/>
                </a:gs>
                <a:gs pos="50000">
                  <a:srgbClr val="009999">
                    <a:gamma/>
                    <a:shade val="46275"/>
                    <a:invGamma/>
                  </a:srgbClr>
                </a:gs>
                <a:gs pos="100000">
                  <a:srgbClr val="0099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DE0C55E7-9E91-46E6-9283-DFE1CB197B28}"/>
                </a:ext>
              </a:extLst>
            </p:cNvPr>
            <p:cNvSpPr/>
            <p:nvPr/>
          </p:nvSpPr>
          <p:spPr bwMode="gray">
            <a:xfrm>
              <a:off x="3657025" y="3415140"/>
              <a:ext cx="2068512" cy="979487"/>
            </a:xfrm>
            <a:custGeom>
              <a:avLst/>
              <a:gdLst>
                <a:gd name="T0" fmla="*/ 0 w 1239"/>
                <a:gd name="T1" fmla="*/ 537 h 538"/>
                <a:gd name="T2" fmla="*/ 1238 w 1239"/>
                <a:gd name="T3" fmla="*/ 537 h 538"/>
                <a:gd name="T4" fmla="*/ 950 w 1239"/>
                <a:gd name="T5" fmla="*/ 0 h 538"/>
                <a:gd name="T6" fmla="*/ 288 w 1239"/>
                <a:gd name="T7" fmla="*/ 0 h 538"/>
                <a:gd name="T8" fmla="*/ 0 w 1239"/>
                <a:gd name="T9" fmla="*/ 53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9" h="538">
                  <a:moveTo>
                    <a:pt x="0" y="537"/>
                  </a:moveTo>
                  <a:lnTo>
                    <a:pt x="1238" y="537"/>
                  </a:lnTo>
                  <a:lnTo>
                    <a:pt x="950" y="0"/>
                  </a:lnTo>
                  <a:lnTo>
                    <a:pt x="288" y="0"/>
                  </a:lnTo>
                  <a:lnTo>
                    <a:pt x="0" y="537"/>
                  </a:lnTo>
                </a:path>
              </a:pathLst>
            </a:custGeom>
            <a:gradFill rotWithShape="1">
              <a:gsLst>
                <a:gs pos="0">
                  <a:srgbClr val="33CCCC"/>
                </a:gs>
                <a:gs pos="100000">
                  <a:srgbClr val="33CCCC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id="{6CA49E00-8D90-4643-ACEA-59BA61BB8685}"/>
                </a:ext>
              </a:extLst>
            </p:cNvPr>
            <p:cNvSpPr/>
            <p:nvPr/>
          </p:nvSpPr>
          <p:spPr bwMode="gray">
            <a:xfrm>
              <a:off x="4198362" y="2302302"/>
              <a:ext cx="982663" cy="977900"/>
            </a:xfrm>
            <a:custGeom>
              <a:avLst/>
              <a:gdLst>
                <a:gd name="T0" fmla="*/ 0 w 587"/>
                <a:gd name="T1" fmla="*/ 533 h 537"/>
                <a:gd name="T2" fmla="*/ 586 w 587"/>
                <a:gd name="T3" fmla="*/ 536 h 537"/>
                <a:gd name="T4" fmla="*/ 283 w 587"/>
                <a:gd name="T5" fmla="*/ 0 h 537"/>
                <a:gd name="T6" fmla="*/ 0 w 587"/>
                <a:gd name="T7" fmla="*/ 533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7" h="537">
                  <a:moveTo>
                    <a:pt x="0" y="533"/>
                  </a:moveTo>
                  <a:lnTo>
                    <a:pt x="586" y="536"/>
                  </a:lnTo>
                  <a:lnTo>
                    <a:pt x="283" y="0"/>
                  </a:lnTo>
                  <a:lnTo>
                    <a:pt x="0" y="533"/>
                  </a:lnTo>
                </a:path>
              </a:pathLst>
            </a:custGeom>
            <a:gradFill rotWithShape="1">
              <a:gsLst>
                <a:gs pos="0">
                  <a:srgbClr val="33CCCC"/>
                </a:gs>
                <a:gs pos="100000">
                  <a:srgbClr val="33CCCC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A21B9FC3-2F0C-4B88-A6E3-83F3789795FD}"/>
                </a:ext>
              </a:extLst>
            </p:cNvPr>
            <p:cNvSpPr/>
            <p:nvPr/>
          </p:nvSpPr>
          <p:spPr bwMode="gray">
            <a:xfrm>
              <a:off x="5233412" y="3224640"/>
              <a:ext cx="733425" cy="1162050"/>
            </a:xfrm>
            <a:custGeom>
              <a:avLst/>
              <a:gdLst>
                <a:gd name="T0" fmla="*/ 289 w 439"/>
                <a:gd name="T1" fmla="*/ 637 h 638"/>
                <a:gd name="T2" fmla="*/ 438 w 439"/>
                <a:gd name="T3" fmla="*/ 441 h 638"/>
                <a:gd name="T4" fmla="*/ 79 w 439"/>
                <a:gd name="T5" fmla="*/ 0 h 638"/>
                <a:gd name="T6" fmla="*/ 0 w 439"/>
                <a:gd name="T7" fmla="*/ 96 h 638"/>
                <a:gd name="T8" fmla="*/ 289 w 439"/>
                <a:gd name="T9" fmla="*/ 637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638">
                  <a:moveTo>
                    <a:pt x="289" y="637"/>
                  </a:moveTo>
                  <a:lnTo>
                    <a:pt x="438" y="441"/>
                  </a:lnTo>
                  <a:lnTo>
                    <a:pt x="79" y="0"/>
                  </a:lnTo>
                  <a:lnTo>
                    <a:pt x="0" y="96"/>
                  </a:lnTo>
                  <a:lnTo>
                    <a:pt x="289" y="637"/>
                  </a:lnTo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36533069-4357-404A-A93C-8F942416B561}"/>
                </a:ext>
              </a:extLst>
            </p:cNvPr>
            <p:cNvSpPr/>
            <p:nvPr/>
          </p:nvSpPr>
          <p:spPr bwMode="gray">
            <a:xfrm>
              <a:off x="2588637" y="5624940"/>
              <a:ext cx="4268788" cy="979487"/>
            </a:xfrm>
            <a:custGeom>
              <a:avLst/>
              <a:gdLst>
                <a:gd name="T0" fmla="*/ 0 w 2557"/>
                <a:gd name="T1" fmla="*/ 537 h 538"/>
                <a:gd name="T2" fmla="*/ 2556 w 2557"/>
                <a:gd name="T3" fmla="*/ 536 h 538"/>
                <a:gd name="T4" fmla="*/ 2262 w 2557"/>
                <a:gd name="T5" fmla="*/ 1 h 538"/>
                <a:gd name="T6" fmla="*/ 288 w 2557"/>
                <a:gd name="T7" fmla="*/ 0 h 538"/>
                <a:gd name="T8" fmla="*/ 0 w 2557"/>
                <a:gd name="T9" fmla="*/ 53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7" h="538">
                  <a:moveTo>
                    <a:pt x="0" y="537"/>
                  </a:moveTo>
                  <a:lnTo>
                    <a:pt x="2556" y="536"/>
                  </a:lnTo>
                  <a:lnTo>
                    <a:pt x="2262" y="1"/>
                  </a:lnTo>
                  <a:lnTo>
                    <a:pt x="288" y="0"/>
                  </a:lnTo>
                  <a:lnTo>
                    <a:pt x="0" y="537"/>
                  </a:lnTo>
                </a:path>
              </a:pathLst>
            </a:custGeom>
            <a:gradFill rotWithShape="1">
              <a:gsLst>
                <a:gs pos="0">
                  <a:srgbClr val="33CCCC"/>
                </a:gs>
                <a:gs pos="100000">
                  <a:srgbClr val="33CCCC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id="{EBF3E22E-99BF-4466-A28D-EB8A689AA29D}"/>
                </a:ext>
              </a:extLst>
            </p:cNvPr>
            <p:cNvSpPr/>
            <p:nvPr/>
          </p:nvSpPr>
          <p:spPr bwMode="gray">
            <a:xfrm>
              <a:off x="6355775" y="5089952"/>
              <a:ext cx="1020762" cy="1519238"/>
            </a:xfrm>
            <a:custGeom>
              <a:avLst/>
              <a:gdLst>
                <a:gd name="T0" fmla="*/ 302 w 612"/>
                <a:gd name="T1" fmla="*/ 835 h 836"/>
                <a:gd name="T2" fmla="*/ 611 w 612"/>
                <a:gd name="T3" fmla="*/ 476 h 836"/>
                <a:gd name="T4" fmla="*/ 226 w 612"/>
                <a:gd name="T5" fmla="*/ 0 h 836"/>
                <a:gd name="T6" fmla="*/ 0 w 612"/>
                <a:gd name="T7" fmla="*/ 302 h 836"/>
                <a:gd name="T8" fmla="*/ 302 w 612"/>
                <a:gd name="T9" fmla="*/ 835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2" h="836">
                  <a:moveTo>
                    <a:pt x="302" y="835"/>
                  </a:moveTo>
                  <a:lnTo>
                    <a:pt x="611" y="476"/>
                  </a:lnTo>
                  <a:lnTo>
                    <a:pt x="226" y="0"/>
                  </a:lnTo>
                  <a:lnTo>
                    <a:pt x="0" y="302"/>
                  </a:lnTo>
                  <a:lnTo>
                    <a:pt x="302" y="835"/>
                  </a:lnTo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08144374-4650-4866-BC73-92193AE63A2F}"/>
                </a:ext>
              </a:extLst>
            </p:cNvPr>
            <p:cNvSpPr/>
            <p:nvPr/>
          </p:nvSpPr>
          <p:spPr bwMode="gray">
            <a:xfrm>
              <a:off x="4666675" y="2302302"/>
              <a:ext cx="604837" cy="973138"/>
            </a:xfrm>
            <a:custGeom>
              <a:avLst/>
              <a:gdLst>
                <a:gd name="T0" fmla="*/ 296 w 364"/>
                <a:gd name="T1" fmla="*/ 534 h 535"/>
                <a:gd name="T2" fmla="*/ 363 w 364"/>
                <a:gd name="T3" fmla="*/ 445 h 535"/>
                <a:gd name="T4" fmla="*/ 0 w 364"/>
                <a:gd name="T5" fmla="*/ 0 h 535"/>
                <a:gd name="T6" fmla="*/ 296 w 364"/>
                <a:gd name="T7" fmla="*/ 534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" h="535">
                  <a:moveTo>
                    <a:pt x="296" y="534"/>
                  </a:moveTo>
                  <a:lnTo>
                    <a:pt x="363" y="445"/>
                  </a:lnTo>
                  <a:lnTo>
                    <a:pt x="0" y="0"/>
                  </a:lnTo>
                  <a:lnTo>
                    <a:pt x="296" y="534"/>
                  </a:lnTo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84" name="Text Box 22">
              <a:extLst>
                <a:ext uri="{FF2B5EF4-FFF2-40B4-BE49-F238E27FC236}">
                  <a16:creationId xmlns:a16="http://schemas.microsoft.com/office/drawing/2014/main" id="{7D6725FC-F172-4554-8F8E-3C376640CE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5763" y="5089952"/>
              <a:ext cx="1334444" cy="316562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3366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latinLnBrk="1">
                <a:lnSpc>
                  <a:spcPct val="120000"/>
                </a:lnSpc>
              </a:pPr>
              <a:r>
                <a:rPr kumimoji="1" lang="zh-CN" altLang="en-US" sz="1400" b="1" dirty="0">
                  <a:solidFill>
                    <a:srgbClr val="FFFFFF"/>
                  </a:solidFill>
                  <a:latin typeface="+mn-ea"/>
                  <a:ea typeface="+mn-ea"/>
                </a:rPr>
                <a:t>班  长</a:t>
              </a:r>
              <a:endParaRPr kumimoji="1" lang="en-US" altLang="zh-CN" sz="1400" b="1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  <p:sp>
          <p:nvSpPr>
            <p:cNvPr id="85" name="Text Box 23">
              <a:extLst>
                <a:ext uri="{FF2B5EF4-FFF2-40B4-BE49-F238E27FC236}">
                  <a16:creationId xmlns:a16="http://schemas.microsoft.com/office/drawing/2014/main" id="{37A0A084-3120-496F-83EE-E57D2BCB74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1253" y="2867865"/>
              <a:ext cx="931465" cy="210892"/>
            </a:xfrm>
            <a:prstGeom prst="rect">
              <a:avLst/>
            </a:prstGeom>
            <a:noFill/>
            <a:ln>
              <a:noFill/>
            </a:ln>
            <a:effectLst>
              <a:outerShdw dist="12700" dir="5400000" algn="ctr" rotWithShape="0">
                <a:srgbClr val="003366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latinLnBrk="1">
                <a:lnSpc>
                  <a:spcPct val="40000"/>
                </a:lnSpc>
                <a:spcBef>
                  <a:spcPct val="50000"/>
                </a:spcBef>
              </a:pPr>
              <a:r>
                <a:rPr lang="zh-CN" altLang="en-US" sz="1600" dirty="0">
                  <a:solidFill>
                    <a:srgbClr val="FFFFFF"/>
                  </a:solidFill>
                  <a:latin typeface="+mn-ea"/>
                  <a:ea typeface="+mn-ea"/>
                  <a:cs typeface="HY헤드라인M"/>
                </a:rPr>
                <a:t>主管</a:t>
              </a:r>
              <a:endParaRPr lang="en-US" altLang="ko-KR" sz="1600" dirty="0">
                <a:solidFill>
                  <a:srgbClr val="FFFFFF"/>
                </a:solidFill>
                <a:latin typeface="+mn-ea"/>
                <a:ea typeface="+mn-ea"/>
                <a:cs typeface="HY헤드라인M"/>
              </a:endParaRPr>
            </a:p>
          </p:txBody>
        </p:sp>
        <p:sp>
          <p:nvSpPr>
            <p:cNvPr id="86" name="Text Box 25">
              <a:extLst>
                <a:ext uri="{FF2B5EF4-FFF2-40B4-BE49-F238E27FC236}">
                  <a16:creationId xmlns:a16="http://schemas.microsoft.com/office/drawing/2014/main" id="{C9D622E5-D7E6-40A6-8EE0-7EFB63817D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8477" y="5272862"/>
              <a:ext cx="2719388" cy="1421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7067A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5715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7145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2860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ct val="120000"/>
                </a:lnSpc>
                <a:buClr>
                  <a:schemeClr val="tx1"/>
                </a:buClr>
                <a:buFontTx/>
                <a:buChar char="•"/>
              </a:pPr>
              <a:r>
                <a:rPr lang="ko-KR" altLang="en-GB" sz="1200" dirty="0">
                  <a:solidFill>
                    <a:srgbClr val="000000"/>
                  </a:solidFill>
                  <a:latin typeface="宋体" panose="02010600030101010101" pitchFamily="2" charset="-122"/>
                  <a:ea typeface="+mn-ea"/>
                </a:rPr>
                <a:t> </a:t>
              </a:r>
              <a:r>
                <a:rPr lang="zh-CN" altLang="en-US" sz="1200" dirty="0">
                  <a:solidFill>
                    <a:srgbClr val="000000"/>
                  </a:solidFill>
                  <a:latin typeface="宋体" panose="02010600030101010101" pitchFamily="2" charset="-122"/>
                </a:rPr>
                <a:t>技能型员工</a:t>
              </a:r>
              <a:endParaRPr lang="en-US" altLang="zh-CN" sz="1200" dirty="0">
                <a:solidFill>
                  <a:srgbClr val="000000"/>
                </a:solidFill>
                <a:latin typeface="宋体" panose="02010600030101010101" pitchFamily="2" charset="-122"/>
              </a:endParaRPr>
            </a:p>
            <a:p>
              <a:pPr eaLnBrk="0" hangingPunct="0">
                <a:lnSpc>
                  <a:spcPct val="120000"/>
                </a:lnSpc>
                <a:buClr>
                  <a:schemeClr val="tx1"/>
                </a:buClr>
              </a:pPr>
              <a:r>
                <a:rPr lang="zh-CN" altLang="en-US" sz="1200" dirty="0">
                  <a:solidFill>
                    <a:srgbClr val="000000"/>
                  </a:solidFill>
                  <a:latin typeface="宋体" panose="02010600030101010101" pitchFamily="2" charset="-122"/>
                </a:rPr>
                <a:t>  </a:t>
              </a:r>
              <a:r>
                <a:rPr lang="zh-CN" altLang="en-US" sz="1000" dirty="0">
                  <a:solidFill>
                    <a:srgbClr val="000000"/>
                  </a:solidFill>
                  <a:latin typeface="宋体" panose="02010600030101010101" pitchFamily="2" charset="-122"/>
                </a:rPr>
                <a:t>☆</a:t>
              </a:r>
              <a:r>
                <a:rPr lang="zh-CN" altLang="en-US" sz="1200" dirty="0">
                  <a:solidFill>
                    <a:srgbClr val="000000"/>
                  </a:solidFill>
                  <a:latin typeface="宋体" panose="02010600030101010101" pitchFamily="2" charset="-122"/>
                </a:rPr>
                <a:t> 一岗多能（</a:t>
              </a:r>
              <a:r>
                <a:rPr lang="en-US" altLang="zh-CN" sz="1200" dirty="0">
                  <a:solidFill>
                    <a:srgbClr val="000000"/>
                  </a:solidFill>
                  <a:latin typeface="宋体" panose="02010600030101010101" pitchFamily="2" charset="-122"/>
                </a:rPr>
                <a:t>1</a:t>
              </a:r>
              <a:r>
                <a:rPr lang="en-US" altLang="zh-CN" sz="1200" b="1" dirty="0"/>
                <a:t>~</a:t>
              </a:r>
              <a:r>
                <a:rPr lang="en-US" altLang="zh-CN" sz="1200" dirty="0">
                  <a:solidFill>
                    <a:srgbClr val="000000"/>
                  </a:solidFill>
                  <a:latin typeface="宋体" panose="02010600030101010101" pitchFamily="2" charset="-122"/>
                </a:rPr>
                <a:t>5</a:t>
              </a:r>
              <a:r>
                <a:rPr lang="zh-CN" altLang="en-US" sz="1200" dirty="0">
                  <a:solidFill>
                    <a:srgbClr val="000000"/>
                  </a:solidFill>
                  <a:latin typeface="宋体" panose="02010600030101010101" pitchFamily="2" charset="-122"/>
                </a:rPr>
                <a:t>星）</a:t>
              </a:r>
              <a:endParaRPr lang="en-US" altLang="zh-CN" sz="1200" dirty="0">
                <a:solidFill>
                  <a:srgbClr val="000000"/>
                </a:solidFill>
                <a:latin typeface="宋体" panose="02010600030101010101" pitchFamily="2" charset="-122"/>
              </a:endParaRPr>
            </a:p>
            <a:p>
              <a:pPr eaLnBrk="0" hangingPunct="0">
                <a:lnSpc>
                  <a:spcPct val="120000"/>
                </a:lnSpc>
                <a:buClr>
                  <a:schemeClr val="tx1"/>
                </a:buClr>
              </a:pPr>
              <a:r>
                <a:rPr lang="en-US" altLang="zh-CN" sz="1200" dirty="0">
                  <a:solidFill>
                    <a:srgbClr val="000000"/>
                  </a:solidFill>
                  <a:latin typeface="宋体" panose="02010600030101010101" pitchFamily="2" charset="-122"/>
                </a:rPr>
                <a:t>  </a:t>
              </a:r>
              <a:r>
                <a:rPr lang="zh-CN" altLang="en-US" sz="1000" dirty="0">
                  <a:solidFill>
                    <a:srgbClr val="000000"/>
                  </a:solidFill>
                  <a:latin typeface="宋体" panose="02010600030101010101" pitchFamily="2" charset="-122"/>
                </a:rPr>
                <a:t>☆</a:t>
              </a:r>
              <a:r>
                <a:rPr lang="zh-CN" altLang="en-US" sz="1200" dirty="0">
                  <a:solidFill>
                    <a:srgbClr val="000000"/>
                  </a:solidFill>
                  <a:latin typeface="宋体" panose="02010600030101010101" pitchFamily="2" charset="-122"/>
                </a:rPr>
                <a:t> 机动部队</a:t>
              </a:r>
              <a:endParaRPr lang="en-US" altLang="zh-CN" sz="1200" dirty="0">
                <a:solidFill>
                  <a:srgbClr val="000000"/>
                </a:solidFill>
                <a:latin typeface="宋体" panose="02010600030101010101" pitchFamily="2" charset="-122"/>
              </a:endParaRPr>
            </a:p>
            <a:p>
              <a:pPr eaLnBrk="0" hangingPunct="0">
                <a:lnSpc>
                  <a:spcPct val="120000"/>
                </a:lnSpc>
                <a:buClr>
                  <a:schemeClr val="tx1"/>
                </a:buClr>
                <a:buFontTx/>
                <a:buChar char="•"/>
              </a:pPr>
              <a:r>
                <a:rPr lang="zh-CN" altLang="en-US" sz="1200" dirty="0">
                  <a:solidFill>
                    <a:srgbClr val="000000"/>
                  </a:solidFill>
                  <a:latin typeface="宋体" panose="02010600030101010101" pitchFamily="2" charset="-122"/>
                </a:rPr>
                <a:t> 一线潜力员工：大专及以上学历，且通过公司笔试及面谈测评</a:t>
              </a:r>
              <a:endParaRPr lang="en-US" altLang="zh-CN" sz="1200" dirty="0">
                <a:solidFill>
                  <a:srgbClr val="000000"/>
                </a:solidFill>
                <a:latin typeface="宋体" panose="02010600030101010101" pitchFamily="2" charset="-122"/>
              </a:endParaRPr>
            </a:p>
            <a:p>
              <a:pPr eaLnBrk="0" hangingPunct="0">
                <a:lnSpc>
                  <a:spcPct val="120000"/>
                </a:lnSpc>
                <a:buClr>
                  <a:schemeClr val="tx1"/>
                </a:buClr>
              </a:pPr>
              <a:endParaRPr lang="en-US" altLang="zh-CN" sz="1200" dirty="0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87" name="Text Box 26">
              <a:extLst>
                <a:ext uri="{FF2B5EF4-FFF2-40B4-BE49-F238E27FC236}">
                  <a16:creationId xmlns:a16="http://schemas.microsoft.com/office/drawing/2014/main" id="{E8F55808-AC4C-49F0-AC5B-5E30B65A6A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03841" y="4464673"/>
              <a:ext cx="2719388" cy="313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7067A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5715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7145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2860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ct val="120000"/>
                </a:lnSpc>
                <a:buClr>
                  <a:schemeClr val="tx1"/>
                </a:buClr>
                <a:buFontTx/>
                <a:buChar char="•"/>
              </a:pPr>
              <a:r>
                <a:rPr lang="ko-KR" altLang="en-GB" sz="1200" dirty="0">
                  <a:solidFill>
                    <a:srgbClr val="000000"/>
                  </a:solidFill>
                  <a:latin typeface="宋体" panose="02010600030101010101" pitchFamily="2" charset="-122"/>
                  <a:ea typeface="+mn-ea"/>
                </a:rPr>
                <a:t> </a:t>
              </a:r>
              <a:r>
                <a:rPr lang="zh-CN" altLang="en-US" sz="1200" dirty="0">
                  <a:solidFill>
                    <a:srgbClr val="000000"/>
                  </a:solidFill>
                  <a:latin typeface="宋体" panose="02010600030101010101" pitchFamily="2" charset="-122"/>
                  <a:ea typeface="+mn-ea"/>
                </a:rPr>
                <a:t>班长、工长：</a:t>
              </a:r>
              <a:r>
                <a:rPr lang="en-US" altLang="ko-KR" sz="1200" dirty="0">
                  <a:solidFill>
                    <a:srgbClr val="000000"/>
                  </a:solidFill>
                  <a:latin typeface="宋体" panose="02010600030101010101" pitchFamily="2" charset="-122"/>
                </a:rPr>
                <a:t>1:1  </a:t>
              </a:r>
              <a:r>
                <a:rPr lang="zh-CN" altLang="en-US" sz="1200" dirty="0">
                  <a:solidFill>
                    <a:srgbClr val="000000"/>
                  </a:solidFill>
                  <a:latin typeface="宋体" panose="02010600030101010101" pitchFamily="2" charset="-122"/>
                </a:rPr>
                <a:t>后备</a:t>
              </a:r>
              <a:endParaRPr lang="en-US" altLang="zh-CN" sz="1200" dirty="0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88" name="Text Box 27">
              <a:extLst>
                <a:ext uri="{FF2B5EF4-FFF2-40B4-BE49-F238E27FC236}">
                  <a16:creationId xmlns:a16="http://schemas.microsoft.com/office/drawing/2014/main" id="{2FB9216F-5302-4385-816A-91166CEEDB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0305" y="3539144"/>
              <a:ext cx="3787775" cy="313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7067A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5715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7145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2860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ct val="120000"/>
                </a:lnSpc>
                <a:buClr>
                  <a:schemeClr val="tx1"/>
                </a:buClr>
                <a:buFontTx/>
                <a:buChar char="•"/>
              </a:pPr>
              <a:r>
                <a:rPr lang="ko-KR" altLang="en-GB" sz="1200" dirty="0">
                  <a:solidFill>
                    <a:srgbClr val="000000"/>
                  </a:solidFill>
                  <a:latin typeface="宋体" panose="02010600030101010101" pitchFamily="2" charset="-122"/>
                  <a:ea typeface="+mn-ea"/>
                </a:rPr>
                <a:t> </a:t>
              </a:r>
              <a:r>
                <a:rPr lang="en-US" altLang="zh-CN" sz="1200" dirty="0">
                  <a:solidFill>
                    <a:srgbClr val="000000"/>
                  </a:solidFill>
                  <a:latin typeface="宋体" panose="02010600030101010101" pitchFamily="2" charset="-122"/>
                </a:rPr>
                <a:t>1:1 </a:t>
              </a:r>
              <a:r>
                <a:rPr lang="zh-CN" altLang="en-US" sz="1200" dirty="0">
                  <a:solidFill>
                    <a:srgbClr val="000000"/>
                  </a:solidFill>
                  <a:latin typeface="宋体" panose="02010600030101010101" pitchFamily="2" charset="-122"/>
                </a:rPr>
                <a:t>后备</a:t>
              </a:r>
              <a:endParaRPr lang="en-US" altLang="zh-CN" sz="1200" dirty="0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89" name="Text Box 28">
              <a:extLst>
                <a:ext uri="{FF2B5EF4-FFF2-40B4-BE49-F238E27FC236}">
                  <a16:creationId xmlns:a16="http://schemas.microsoft.com/office/drawing/2014/main" id="{091C1CB0-FACC-4199-8AC5-E4F0A79A73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8814" y="2514172"/>
              <a:ext cx="2719388" cy="535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7067A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5715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7145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2860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ct val="120000"/>
                </a:lnSpc>
                <a:buClr>
                  <a:schemeClr val="tx1"/>
                </a:buClr>
                <a:buFontTx/>
                <a:buChar char="•"/>
              </a:pPr>
              <a:r>
                <a:rPr lang="zh-CN" altLang="en-US" sz="1200" dirty="0">
                  <a:solidFill>
                    <a:srgbClr val="000000"/>
                  </a:solidFill>
                  <a:latin typeface="宋体" panose="02010600030101010101" pitchFamily="2" charset="-122"/>
                </a:rPr>
                <a:t> 第一后备</a:t>
              </a:r>
              <a:endParaRPr lang="en-US" altLang="zh-CN" sz="1200" dirty="0">
                <a:solidFill>
                  <a:srgbClr val="000000"/>
                </a:solidFill>
                <a:latin typeface="宋体" panose="02010600030101010101" pitchFamily="2" charset="-122"/>
              </a:endParaRPr>
            </a:p>
            <a:p>
              <a:pPr eaLnBrk="0" hangingPunct="0">
                <a:lnSpc>
                  <a:spcPct val="120000"/>
                </a:lnSpc>
                <a:buClr>
                  <a:schemeClr val="tx1"/>
                </a:buClr>
                <a:buFontTx/>
                <a:buChar char="•"/>
              </a:pPr>
              <a:r>
                <a:rPr lang="zh-CN" altLang="en-US" sz="1200" dirty="0">
                  <a:solidFill>
                    <a:srgbClr val="000000"/>
                  </a:solidFill>
                  <a:latin typeface="宋体" panose="02010600030101010101" pitchFamily="2" charset="-122"/>
                </a:rPr>
                <a:t> 第二后备</a:t>
              </a:r>
              <a:endParaRPr lang="en-US" altLang="zh-CN" sz="1200" dirty="0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90" name="Down Arrow 75">
              <a:extLst>
                <a:ext uri="{FF2B5EF4-FFF2-40B4-BE49-F238E27FC236}">
                  <a16:creationId xmlns:a16="http://schemas.microsoft.com/office/drawing/2014/main" id="{28E9AE88-5E89-42E9-9B32-514C6A7AE41C}"/>
                </a:ext>
              </a:extLst>
            </p:cNvPr>
            <p:cNvSpPr/>
            <p:nvPr/>
          </p:nvSpPr>
          <p:spPr>
            <a:xfrm rot="12398389">
              <a:off x="3104137" y="2429699"/>
              <a:ext cx="291847" cy="3664915"/>
            </a:xfrm>
            <a:prstGeom prst="downArrow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Rectangle 76">
              <a:extLst>
                <a:ext uri="{FF2B5EF4-FFF2-40B4-BE49-F238E27FC236}">
                  <a16:creationId xmlns:a16="http://schemas.microsoft.com/office/drawing/2014/main" id="{FAB3FA67-6D5F-4AB2-8BC1-BC7DF892BA08}"/>
                </a:ext>
              </a:extLst>
            </p:cNvPr>
            <p:cNvSpPr/>
            <p:nvPr/>
          </p:nvSpPr>
          <p:spPr>
            <a:xfrm rot="1446824">
              <a:off x="2472755" y="4826673"/>
              <a:ext cx="785818" cy="2043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Rectangle 76">
              <a:extLst>
                <a:ext uri="{FF2B5EF4-FFF2-40B4-BE49-F238E27FC236}">
                  <a16:creationId xmlns:a16="http://schemas.microsoft.com/office/drawing/2014/main" id="{F402A50A-640F-4E61-BAE3-0519FE3FD142}"/>
                </a:ext>
              </a:extLst>
            </p:cNvPr>
            <p:cNvSpPr/>
            <p:nvPr/>
          </p:nvSpPr>
          <p:spPr>
            <a:xfrm rot="1446824">
              <a:off x="2697421" y="4250609"/>
              <a:ext cx="785818" cy="2043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Rectangle 807">
              <a:extLst>
                <a:ext uri="{FF2B5EF4-FFF2-40B4-BE49-F238E27FC236}">
                  <a16:creationId xmlns:a16="http://schemas.microsoft.com/office/drawing/2014/main" id="{78F7E320-5C0F-4940-8FD7-0FFB0B3B159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833742" y="6084920"/>
              <a:ext cx="972384" cy="524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zh-CN" dirty="0">
                <a:latin typeface="+mn-ea"/>
                <a:ea typeface="+mn-ea"/>
              </a:endParaRPr>
            </a:p>
          </p:txBody>
        </p:sp>
        <p:sp>
          <p:nvSpPr>
            <p:cNvPr id="94" name="任意多边形 39">
              <a:extLst>
                <a:ext uri="{FF2B5EF4-FFF2-40B4-BE49-F238E27FC236}">
                  <a16:creationId xmlns:a16="http://schemas.microsoft.com/office/drawing/2014/main" id="{CC176699-EAF0-4A90-BC3C-5D1B1C9BBE34}"/>
                </a:ext>
              </a:extLst>
            </p:cNvPr>
            <p:cNvSpPr/>
            <p:nvPr/>
          </p:nvSpPr>
          <p:spPr>
            <a:xfrm>
              <a:off x="4309337" y="6114683"/>
              <a:ext cx="2341068" cy="53162"/>
            </a:xfrm>
            <a:custGeom>
              <a:avLst/>
              <a:gdLst>
                <a:gd name="connsiteX0" fmla="*/ 0 w 1765004"/>
                <a:gd name="connsiteY0" fmla="*/ 0 h 53162"/>
                <a:gd name="connsiteX1" fmla="*/ 0 w 1765004"/>
                <a:gd name="connsiteY1" fmla="*/ 0 h 53162"/>
                <a:gd name="connsiteX2" fmla="*/ 1711842 w 1765004"/>
                <a:gd name="connsiteY2" fmla="*/ 0 h 53162"/>
                <a:gd name="connsiteX3" fmla="*/ 1765004 w 1765004"/>
                <a:gd name="connsiteY3" fmla="*/ 53162 h 53162"/>
                <a:gd name="connsiteX4" fmla="*/ 10632 w 1765004"/>
                <a:gd name="connsiteY4" fmla="*/ 53162 h 53162"/>
                <a:gd name="connsiteX5" fmla="*/ 0 w 1765004"/>
                <a:gd name="connsiteY5" fmla="*/ 0 h 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5004" h="53162">
                  <a:moveTo>
                    <a:pt x="0" y="0"/>
                  </a:moveTo>
                  <a:lnTo>
                    <a:pt x="0" y="0"/>
                  </a:lnTo>
                  <a:lnTo>
                    <a:pt x="1711842" y="0"/>
                  </a:lnTo>
                  <a:lnTo>
                    <a:pt x="1765004" y="53162"/>
                  </a:lnTo>
                  <a:lnTo>
                    <a:pt x="10632" y="531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5" name="Text Box 22">
              <a:extLst>
                <a:ext uri="{FF2B5EF4-FFF2-40B4-BE49-F238E27FC236}">
                  <a16:creationId xmlns:a16="http://schemas.microsoft.com/office/drawing/2014/main" id="{B183B45F-1C70-48DC-B72C-2C8DF0D459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1299" y="5880298"/>
              <a:ext cx="1334444" cy="609398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3366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latinLnBrk="1">
                <a:lnSpc>
                  <a:spcPct val="120000"/>
                </a:lnSpc>
              </a:pPr>
              <a:r>
                <a:rPr kumimoji="1" lang="zh-CN" altLang="en-US" sz="1400" b="1" dirty="0">
                  <a:solidFill>
                    <a:srgbClr val="FFFFFF"/>
                  </a:solidFill>
                  <a:latin typeface="+mn-ea"/>
                  <a:ea typeface="+mn-ea"/>
                </a:rPr>
                <a:t>技能型</a:t>
              </a:r>
              <a:endParaRPr kumimoji="1" lang="en-US" altLang="zh-CN" sz="1400" b="1" dirty="0">
                <a:solidFill>
                  <a:srgbClr val="FFFFFF"/>
                </a:solidFill>
                <a:latin typeface="+mn-ea"/>
                <a:ea typeface="+mn-ea"/>
              </a:endParaRPr>
            </a:p>
            <a:p>
              <a:pPr latinLnBrk="1">
                <a:lnSpc>
                  <a:spcPct val="120000"/>
                </a:lnSpc>
              </a:pPr>
              <a:r>
                <a:rPr kumimoji="1" lang="zh-CN" altLang="en-US" sz="1400" b="1" dirty="0">
                  <a:solidFill>
                    <a:srgbClr val="FFFFFF"/>
                  </a:solidFill>
                  <a:latin typeface="+mn-ea"/>
                  <a:ea typeface="+mn-ea"/>
                </a:rPr>
                <a:t> 员工</a:t>
              </a:r>
              <a:endParaRPr kumimoji="1" lang="en-US" altLang="zh-CN" sz="1400" b="1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  <p:sp>
          <p:nvSpPr>
            <p:cNvPr id="96" name="Text Box 22">
              <a:extLst>
                <a:ext uri="{FF2B5EF4-FFF2-40B4-BE49-F238E27FC236}">
                  <a16:creationId xmlns:a16="http://schemas.microsoft.com/office/drawing/2014/main" id="{F7A49DB4-999E-4FD4-A0A3-C7CCCF6224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6519" y="5691290"/>
              <a:ext cx="1433786" cy="350865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3366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latinLnBrk="1">
                <a:lnSpc>
                  <a:spcPct val="120000"/>
                </a:lnSpc>
              </a:pPr>
              <a:r>
                <a:rPr kumimoji="1" lang="zh-CN" altLang="en-US" sz="1400" b="1" dirty="0">
                  <a:solidFill>
                    <a:srgbClr val="FFFFFF"/>
                  </a:solidFill>
                  <a:latin typeface="+mn-ea"/>
                  <a:ea typeface="+mn-ea"/>
                </a:rPr>
                <a:t>一线潜力员工</a:t>
              </a:r>
              <a:endParaRPr kumimoji="1" lang="en-US" altLang="zh-CN" sz="1400" b="1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  <p:sp>
          <p:nvSpPr>
            <p:cNvPr id="97" name="Text Box 22">
              <a:extLst>
                <a:ext uri="{FF2B5EF4-FFF2-40B4-BE49-F238E27FC236}">
                  <a16:creationId xmlns:a16="http://schemas.microsoft.com/office/drawing/2014/main" id="{7090B994-0FB0-4F7A-8333-B428545050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5148" y="6280764"/>
              <a:ext cx="1433786" cy="316562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3366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latinLnBrk="1">
                <a:lnSpc>
                  <a:spcPct val="120000"/>
                </a:lnSpc>
              </a:pPr>
              <a:r>
                <a:rPr kumimoji="1" lang="zh-CN" altLang="en-US" sz="1400" b="1" dirty="0">
                  <a:solidFill>
                    <a:srgbClr val="FFFFFF"/>
                  </a:solidFill>
                  <a:latin typeface="+mn-ea"/>
                  <a:ea typeface="+mn-ea"/>
                </a:rPr>
                <a:t>一线员工</a:t>
              </a:r>
              <a:endParaRPr kumimoji="1" lang="en-US" altLang="zh-CN" sz="1400" b="1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  <p:sp>
          <p:nvSpPr>
            <p:cNvPr id="98" name="Text Box 22">
              <a:extLst>
                <a:ext uri="{FF2B5EF4-FFF2-40B4-BE49-F238E27FC236}">
                  <a16:creationId xmlns:a16="http://schemas.microsoft.com/office/drawing/2014/main" id="{531EA4A8-2FBD-4B4A-8D45-CDE6104746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6519" y="4590219"/>
              <a:ext cx="1334444" cy="316562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3366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latinLnBrk="1">
                <a:lnSpc>
                  <a:spcPct val="120000"/>
                </a:lnSpc>
              </a:pPr>
              <a:r>
                <a:rPr kumimoji="1" lang="zh-CN" altLang="en-US" sz="1400" b="1" dirty="0">
                  <a:solidFill>
                    <a:srgbClr val="FFFFFF"/>
                  </a:solidFill>
                  <a:latin typeface="+mn-ea"/>
                  <a:ea typeface="+mn-ea"/>
                </a:rPr>
                <a:t>工  长</a:t>
              </a:r>
              <a:endParaRPr kumimoji="1" lang="en-US" altLang="zh-CN" sz="1400" b="1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  <p:sp>
          <p:nvSpPr>
            <p:cNvPr id="99" name="任意多边形 46">
              <a:extLst>
                <a:ext uri="{FF2B5EF4-FFF2-40B4-BE49-F238E27FC236}">
                  <a16:creationId xmlns:a16="http://schemas.microsoft.com/office/drawing/2014/main" id="{5FC093B6-BB39-4A02-AA79-02D2F13D60B0}"/>
                </a:ext>
              </a:extLst>
            </p:cNvPr>
            <p:cNvSpPr/>
            <p:nvPr/>
          </p:nvSpPr>
          <p:spPr>
            <a:xfrm>
              <a:off x="4352673" y="5038502"/>
              <a:ext cx="1793676" cy="53162"/>
            </a:xfrm>
            <a:custGeom>
              <a:avLst/>
              <a:gdLst>
                <a:gd name="connsiteX0" fmla="*/ 0 w 1765004"/>
                <a:gd name="connsiteY0" fmla="*/ 0 h 53162"/>
                <a:gd name="connsiteX1" fmla="*/ 0 w 1765004"/>
                <a:gd name="connsiteY1" fmla="*/ 0 h 53162"/>
                <a:gd name="connsiteX2" fmla="*/ 1711842 w 1765004"/>
                <a:gd name="connsiteY2" fmla="*/ 0 h 53162"/>
                <a:gd name="connsiteX3" fmla="*/ 1765004 w 1765004"/>
                <a:gd name="connsiteY3" fmla="*/ 53162 h 53162"/>
                <a:gd name="connsiteX4" fmla="*/ 10632 w 1765004"/>
                <a:gd name="connsiteY4" fmla="*/ 53162 h 53162"/>
                <a:gd name="connsiteX5" fmla="*/ 0 w 1765004"/>
                <a:gd name="connsiteY5" fmla="*/ 0 h 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5004" h="53162">
                  <a:moveTo>
                    <a:pt x="0" y="0"/>
                  </a:moveTo>
                  <a:lnTo>
                    <a:pt x="0" y="0"/>
                  </a:lnTo>
                  <a:lnTo>
                    <a:pt x="1711842" y="0"/>
                  </a:lnTo>
                  <a:lnTo>
                    <a:pt x="1765004" y="53162"/>
                  </a:lnTo>
                  <a:lnTo>
                    <a:pt x="10632" y="531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0" name="Rectangle 807">
              <a:extLst>
                <a:ext uri="{FF2B5EF4-FFF2-40B4-BE49-F238E27FC236}">
                  <a16:creationId xmlns:a16="http://schemas.microsoft.com/office/drawing/2014/main" id="{BBFC9B01-AAF7-4ED3-8166-CF8DF15494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849833" y="4971247"/>
              <a:ext cx="972384" cy="524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zh-CN" dirty="0">
                <a:latin typeface="+mn-ea"/>
                <a:ea typeface="+mn-ea"/>
              </a:endParaRPr>
            </a:p>
          </p:txBody>
        </p:sp>
        <p:sp>
          <p:nvSpPr>
            <p:cNvPr id="101" name="Text Box 22">
              <a:extLst>
                <a:ext uri="{FF2B5EF4-FFF2-40B4-BE49-F238E27FC236}">
                  <a16:creationId xmlns:a16="http://schemas.microsoft.com/office/drawing/2014/main" id="{1C2F11FE-E876-4668-BF3F-A135487103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3572" y="4745666"/>
              <a:ext cx="810569" cy="575094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3366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latinLnBrk="1">
                <a:lnSpc>
                  <a:spcPct val="120000"/>
                </a:lnSpc>
              </a:pPr>
              <a:r>
                <a:rPr kumimoji="1" lang="zh-CN" altLang="en-US" sz="1400" b="1" dirty="0">
                  <a:solidFill>
                    <a:srgbClr val="FFFFFF"/>
                  </a:solidFill>
                  <a:latin typeface="+mn-ea"/>
                  <a:ea typeface="+mn-ea"/>
                </a:rPr>
                <a:t>专业技术人员</a:t>
              </a:r>
              <a:endParaRPr kumimoji="1" lang="en-US" altLang="zh-CN" sz="1400" b="1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  <p:sp>
          <p:nvSpPr>
            <p:cNvPr id="102" name="Rectangle 807">
              <a:extLst>
                <a:ext uri="{FF2B5EF4-FFF2-40B4-BE49-F238E27FC236}">
                  <a16:creationId xmlns:a16="http://schemas.microsoft.com/office/drawing/2014/main" id="{DFF67746-0558-4F38-AA9F-2263EFD3F77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220418" y="3875119"/>
              <a:ext cx="972384" cy="524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zh-CN" dirty="0">
                <a:latin typeface="+mn-ea"/>
                <a:ea typeface="+mn-ea"/>
              </a:endParaRPr>
            </a:p>
          </p:txBody>
        </p:sp>
        <p:sp>
          <p:nvSpPr>
            <p:cNvPr id="103" name="Text Box 22">
              <a:extLst>
                <a:ext uri="{FF2B5EF4-FFF2-40B4-BE49-F238E27FC236}">
                  <a16:creationId xmlns:a16="http://schemas.microsoft.com/office/drawing/2014/main" id="{8FCFE31D-390E-434C-B1C1-D03BA7E840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1645" y="3696921"/>
              <a:ext cx="621180" cy="609398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3366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latinLnBrk="1">
                <a:lnSpc>
                  <a:spcPct val="120000"/>
                </a:lnSpc>
              </a:pPr>
              <a:r>
                <a:rPr kumimoji="1" lang="zh-CN" altLang="en-US" sz="1400" b="1" dirty="0">
                  <a:solidFill>
                    <a:srgbClr val="FFFFFF"/>
                  </a:solidFill>
                  <a:latin typeface="+mn-ea"/>
                  <a:ea typeface="+mn-ea"/>
                </a:rPr>
                <a:t>技术</a:t>
              </a:r>
              <a:endParaRPr kumimoji="1" lang="en-US" altLang="zh-CN" sz="1400" b="1" dirty="0">
                <a:solidFill>
                  <a:srgbClr val="FFFFFF"/>
                </a:solidFill>
                <a:latin typeface="+mn-ea"/>
                <a:ea typeface="+mn-ea"/>
              </a:endParaRPr>
            </a:p>
            <a:p>
              <a:pPr latinLnBrk="1">
                <a:lnSpc>
                  <a:spcPct val="120000"/>
                </a:lnSpc>
              </a:pPr>
              <a:r>
                <a:rPr kumimoji="1" lang="zh-CN" altLang="en-US" sz="1400" b="1" dirty="0">
                  <a:solidFill>
                    <a:srgbClr val="FFFFFF"/>
                  </a:solidFill>
                  <a:latin typeface="+mn-ea"/>
                  <a:ea typeface="+mn-ea"/>
                </a:rPr>
                <a:t>股长</a:t>
              </a:r>
              <a:endParaRPr kumimoji="1" lang="en-US" altLang="zh-CN" sz="1400" b="1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  <p:sp>
          <p:nvSpPr>
            <p:cNvPr id="104" name="Text Box 22">
              <a:extLst>
                <a:ext uri="{FF2B5EF4-FFF2-40B4-BE49-F238E27FC236}">
                  <a16:creationId xmlns:a16="http://schemas.microsoft.com/office/drawing/2014/main" id="{5B7FB401-F7DC-4E0B-9AC5-924DEEF90B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6029" y="3823645"/>
              <a:ext cx="723842" cy="350865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3366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latinLnBrk="1">
                <a:lnSpc>
                  <a:spcPct val="120000"/>
                </a:lnSpc>
              </a:pPr>
              <a:r>
                <a:rPr kumimoji="1" lang="zh-CN" altLang="en-US" sz="1400" b="1" dirty="0">
                  <a:solidFill>
                    <a:srgbClr val="FFFFFF"/>
                  </a:solidFill>
                  <a:latin typeface="+mn-ea"/>
                  <a:ea typeface="+mn-ea"/>
                </a:rPr>
                <a:t>值班长</a:t>
              </a:r>
              <a:endParaRPr kumimoji="1" lang="en-US" altLang="zh-CN" sz="1400" b="1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1677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2D95D3-14CE-4326-8102-3CBD38B2C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员工培训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BDC3948E-D037-4CCF-AE06-C53B1769D885}"/>
              </a:ext>
            </a:extLst>
          </p:cNvPr>
          <p:cNvCxnSpPr/>
          <p:nvPr/>
        </p:nvCxnSpPr>
        <p:spPr>
          <a:xfrm>
            <a:off x="0" y="1135781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>
            <a:extLst>
              <a:ext uri="{FF2B5EF4-FFF2-40B4-BE49-F238E27FC236}">
                <a16:creationId xmlns:a16="http://schemas.microsoft.com/office/drawing/2014/main" id="{3C0C09ED-503E-413A-A4AF-BA54CA2F7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206" y="18255"/>
            <a:ext cx="2164498" cy="983079"/>
          </a:xfrm>
          <a:prstGeom prst="rect">
            <a:avLst/>
          </a:prstGeom>
        </p:spPr>
      </p:pic>
      <p:sp>
        <p:nvSpPr>
          <p:cNvPr id="68" name="文本框 67">
            <a:extLst>
              <a:ext uri="{FF2B5EF4-FFF2-40B4-BE49-F238E27FC236}">
                <a16:creationId xmlns:a16="http://schemas.microsoft.com/office/drawing/2014/main" id="{10B7D301-1943-40D6-B674-8224ECE2C0BC}"/>
              </a:ext>
            </a:extLst>
          </p:cNvPr>
          <p:cNvSpPr txBox="1"/>
          <p:nvPr/>
        </p:nvSpPr>
        <p:spPr>
          <a:xfrm>
            <a:off x="-1" y="1251287"/>
            <a:ext cx="121919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关注员工成长，促进能力提升，增强员工归属感</a:t>
            </a:r>
            <a:endParaRPr lang="en-US" altLang="zh-CN" sz="20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E16AA5BE-206D-45D8-800D-2F4E131AC7E8}"/>
              </a:ext>
            </a:extLst>
          </p:cNvPr>
          <p:cNvSpPr txBox="1"/>
          <p:nvPr/>
        </p:nvSpPr>
        <p:spPr>
          <a:xfrm>
            <a:off x="1744581" y="1652969"/>
            <a:ext cx="24616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1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班长资格培训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A4305BB9-03B7-4878-9336-F40E5D1BB260}"/>
              </a:ext>
            </a:extLst>
          </p:cNvPr>
          <p:cNvSpPr txBox="1"/>
          <p:nvPr/>
        </p:nvSpPr>
        <p:spPr>
          <a:xfrm>
            <a:off x="6948638" y="4277071"/>
            <a:ext cx="24616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zh-CN" sz="1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5</a:t>
            </a:r>
            <a:r>
              <a:rPr lang="zh-CN" altLang="en-US" sz="1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周年员工授牌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BA59AB63-FB52-4205-955B-07E3F65026C8}"/>
              </a:ext>
            </a:extLst>
          </p:cNvPr>
          <p:cNvSpPr txBox="1"/>
          <p:nvPr/>
        </p:nvSpPr>
        <p:spPr>
          <a:xfrm>
            <a:off x="6948638" y="1652969"/>
            <a:ext cx="24616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1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管理技巧培训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E812E1DD-E3CC-4F58-BF03-02901B019C22}"/>
              </a:ext>
            </a:extLst>
          </p:cNvPr>
          <p:cNvSpPr txBox="1"/>
          <p:nvPr/>
        </p:nvSpPr>
        <p:spPr>
          <a:xfrm>
            <a:off x="1744581" y="4277071"/>
            <a:ext cx="24616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1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员工拓展培训 </a:t>
            </a:r>
          </a:p>
        </p:txBody>
      </p:sp>
      <p:pic>
        <p:nvPicPr>
          <p:cNvPr id="47" name="图片 1">
            <a:extLst>
              <a:ext uri="{FF2B5EF4-FFF2-40B4-BE49-F238E27FC236}">
                <a16:creationId xmlns:a16="http://schemas.microsoft.com/office/drawing/2014/main" id="{C2960E93-3633-46D5-A51E-F47C670C775F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581" y="2022301"/>
            <a:ext cx="3780000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图片 2">
            <a:extLst>
              <a:ext uri="{FF2B5EF4-FFF2-40B4-BE49-F238E27FC236}">
                <a16:creationId xmlns:a16="http://schemas.microsoft.com/office/drawing/2014/main" id="{823BB606-46D1-45F2-80A5-05A323EF4E62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638" y="1985158"/>
            <a:ext cx="3780000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图片 3">
            <a:extLst>
              <a:ext uri="{FF2B5EF4-FFF2-40B4-BE49-F238E27FC236}">
                <a16:creationId xmlns:a16="http://schemas.microsoft.com/office/drawing/2014/main" id="{3E11D4AC-6951-4EA0-B4F4-21DF33AA9007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581" y="4642219"/>
            <a:ext cx="3780000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图片 4">
            <a:extLst>
              <a:ext uri="{FF2B5EF4-FFF2-40B4-BE49-F238E27FC236}">
                <a16:creationId xmlns:a16="http://schemas.microsoft.com/office/drawing/2014/main" id="{57BBAFB6-B45F-4F51-A373-C7D13BB5C202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638" y="4642219"/>
            <a:ext cx="3780000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4806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2D95D3-14CE-4326-8102-3CBD38B2C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团总支活动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BDC3948E-D037-4CCF-AE06-C53B1769D885}"/>
              </a:ext>
            </a:extLst>
          </p:cNvPr>
          <p:cNvCxnSpPr/>
          <p:nvPr/>
        </p:nvCxnSpPr>
        <p:spPr>
          <a:xfrm>
            <a:off x="0" y="1135781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>
            <a:extLst>
              <a:ext uri="{FF2B5EF4-FFF2-40B4-BE49-F238E27FC236}">
                <a16:creationId xmlns:a16="http://schemas.microsoft.com/office/drawing/2014/main" id="{3C0C09ED-503E-413A-A4AF-BA54CA2F7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206" y="18255"/>
            <a:ext cx="2164498" cy="983079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A7046336-74C2-458F-A4F9-004406C77D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251" y="1422096"/>
            <a:ext cx="2082142" cy="105459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0988EE21-7DA4-42C7-933B-357F7CE5C1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657" y="1343818"/>
            <a:ext cx="1886695" cy="113287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75E773F4-15E7-4E7A-88E7-1DD3169644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461" y="3494562"/>
            <a:ext cx="2131722" cy="127906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8BC74847-583F-43A4-8D42-9FA87DF91C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772" y="5214137"/>
            <a:ext cx="2164020" cy="1440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52F49177-099F-488A-A339-D67BCC6DB4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934" y="3360091"/>
            <a:ext cx="2078660" cy="140415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099EB62E-E2D3-4524-AD4F-E27F5C5DFE87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81" y="1949048"/>
            <a:ext cx="2318248" cy="1392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8A8B358E-5D9C-474F-9F9A-27969F9F648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787" y="5080659"/>
            <a:ext cx="1763437" cy="108728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ECEC9D92-8452-4F00-97E0-A4BBDFCE5D2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377" y="5080659"/>
            <a:ext cx="1787258" cy="10731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BBCD9554-9730-460A-8DC2-A9513294DCF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559" y="2855012"/>
            <a:ext cx="2669041" cy="138602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45D8CAA9-0B5A-4054-83B8-9DB6346C2F1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731" y="1812477"/>
            <a:ext cx="2313931" cy="138940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474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2D95D3-14CE-4326-8102-3CBD38B2C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员工活动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BDC3948E-D037-4CCF-AE06-C53B1769D885}"/>
              </a:ext>
            </a:extLst>
          </p:cNvPr>
          <p:cNvCxnSpPr/>
          <p:nvPr/>
        </p:nvCxnSpPr>
        <p:spPr>
          <a:xfrm>
            <a:off x="0" y="1135781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>
            <a:extLst>
              <a:ext uri="{FF2B5EF4-FFF2-40B4-BE49-F238E27FC236}">
                <a16:creationId xmlns:a16="http://schemas.microsoft.com/office/drawing/2014/main" id="{3C0C09ED-503E-413A-A4AF-BA54CA2F7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206" y="18255"/>
            <a:ext cx="2164498" cy="983079"/>
          </a:xfrm>
          <a:prstGeom prst="rect">
            <a:avLst/>
          </a:prstGeom>
        </p:spPr>
      </p:pic>
      <p:sp>
        <p:nvSpPr>
          <p:cNvPr id="68" name="文本框 67">
            <a:extLst>
              <a:ext uri="{FF2B5EF4-FFF2-40B4-BE49-F238E27FC236}">
                <a16:creationId xmlns:a16="http://schemas.microsoft.com/office/drawing/2014/main" id="{10B7D301-1943-40D6-B674-8224ECE2C0BC}"/>
              </a:ext>
            </a:extLst>
          </p:cNvPr>
          <p:cNvSpPr txBox="1"/>
          <p:nvPr/>
        </p:nvSpPr>
        <p:spPr>
          <a:xfrm>
            <a:off x="-1" y="1251287"/>
            <a:ext cx="121919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密切团青关系，实现对青年的吸引凝聚</a:t>
            </a:r>
            <a:endParaRPr lang="en-US" altLang="zh-CN" sz="20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E16AA5BE-206D-45D8-800D-2F4E131AC7E8}"/>
              </a:ext>
            </a:extLst>
          </p:cNvPr>
          <p:cNvSpPr txBox="1"/>
          <p:nvPr/>
        </p:nvSpPr>
        <p:spPr>
          <a:xfrm>
            <a:off x="1744581" y="1652969"/>
            <a:ext cx="24616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1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员工座谈会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zh-CN" altLang="en-US" sz="18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A4305BB9-03B7-4878-9336-F40E5D1BB260}"/>
              </a:ext>
            </a:extLst>
          </p:cNvPr>
          <p:cNvSpPr txBox="1"/>
          <p:nvPr/>
        </p:nvSpPr>
        <p:spPr>
          <a:xfrm>
            <a:off x="6948638" y="4277071"/>
            <a:ext cx="24616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1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清明节烈士公园扫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BA59AB63-FB52-4205-955B-07E3F65026C8}"/>
              </a:ext>
            </a:extLst>
          </p:cNvPr>
          <p:cNvSpPr txBox="1"/>
          <p:nvPr/>
        </p:nvSpPr>
        <p:spPr>
          <a:xfrm>
            <a:off x="6948638" y="1652969"/>
            <a:ext cx="24616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1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员工生日会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E812E1DD-E3CC-4F58-BF03-02901B019C22}"/>
              </a:ext>
            </a:extLst>
          </p:cNvPr>
          <p:cNvSpPr txBox="1"/>
          <p:nvPr/>
        </p:nvSpPr>
        <p:spPr>
          <a:xfrm>
            <a:off x="1744581" y="4277071"/>
            <a:ext cx="24616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1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元宵节活动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B5B9A68E-3917-4FA0-A42D-BA8B4AAD1C5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638" y="2072092"/>
            <a:ext cx="3780000" cy="1980000"/>
          </a:xfrm>
          <a:prstGeom prst="rect">
            <a:avLst/>
          </a:prstGeom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2D20E2E-B193-4FBC-A399-6C4FE7345EE4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4581" y="2072092"/>
            <a:ext cx="3780000" cy="1980000"/>
          </a:xfrm>
          <a:prstGeom prst="rect">
            <a:avLst/>
          </a:prstGeom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</p:spPr>
      </p:pic>
      <p:pic>
        <p:nvPicPr>
          <p:cNvPr id="16" name="图片 17">
            <a:extLst>
              <a:ext uri="{FF2B5EF4-FFF2-40B4-BE49-F238E27FC236}">
                <a16:creationId xmlns:a16="http://schemas.microsoft.com/office/drawing/2014/main" id="{8EE1C232-E5F8-4BDF-AEB9-FC2E0E7688A5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581" y="4646403"/>
            <a:ext cx="3780000" cy="19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FB7299C-3FE2-41DC-8822-00BE5AA65A15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8638" y="4663417"/>
            <a:ext cx="3780000" cy="1980000"/>
          </a:xfrm>
          <a:prstGeom prst="rect">
            <a:avLst/>
          </a:prstGeom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6239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9BB4F3D2-3EFF-41A0-BEFF-FC395295E5D1}"/>
              </a:ext>
            </a:extLst>
          </p:cNvPr>
          <p:cNvCxnSpPr/>
          <p:nvPr/>
        </p:nvCxnSpPr>
        <p:spPr>
          <a:xfrm>
            <a:off x="0" y="5977289"/>
            <a:ext cx="12192000" cy="0"/>
          </a:xfrm>
          <a:prstGeom prst="line">
            <a:avLst/>
          </a:prstGeom>
          <a:ln w="15240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>
            <a:extLst>
              <a:ext uri="{FF2B5EF4-FFF2-40B4-BE49-F238E27FC236}">
                <a16:creationId xmlns:a16="http://schemas.microsoft.com/office/drawing/2014/main" id="{889B051A-7EFB-419C-B737-65AD4E6EF0FB}"/>
              </a:ext>
            </a:extLst>
          </p:cNvPr>
          <p:cNvGrpSpPr/>
          <p:nvPr/>
        </p:nvGrpSpPr>
        <p:grpSpPr>
          <a:xfrm>
            <a:off x="2800953" y="2666199"/>
            <a:ext cx="9391048" cy="1636294"/>
            <a:chOff x="2800953" y="2666199"/>
            <a:chExt cx="9391048" cy="1636294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3C59C7C8-9C0B-4B07-9E9F-09AF485A5623}"/>
                </a:ext>
              </a:extLst>
            </p:cNvPr>
            <p:cNvSpPr/>
            <p:nvPr/>
          </p:nvSpPr>
          <p:spPr>
            <a:xfrm>
              <a:off x="2800953" y="2666199"/>
              <a:ext cx="9391048" cy="16362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id="{23E2DD63-99E4-4824-94D3-AD4BAC538B13}"/>
                </a:ext>
              </a:extLst>
            </p:cNvPr>
            <p:cNvSpPr/>
            <p:nvPr/>
          </p:nvSpPr>
          <p:spPr>
            <a:xfrm rot="10800000">
              <a:off x="3946851" y="2666199"/>
              <a:ext cx="1080000" cy="108000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5AF9380D-BF11-434C-ABB3-3A61F39CF988}"/>
                </a:ext>
              </a:extLst>
            </p:cNvPr>
            <p:cNvSpPr txBox="1"/>
            <p:nvPr/>
          </p:nvSpPr>
          <p:spPr>
            <a:xfrm>
              <a:off x="5189881" y="2915203"/>
              <a:ext cx="265970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薪酬福利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1DE86386-92BE-48E4-AEE7-39610FC91418}"/>
                </a:ext>
              </a:extLst>
            </p:cNvPr>
            <p:cNvSpPr txBox="1"/>
            <p:nvPr/>
          </p:nvSpPr>
          <p:spPr>
            <a:xfrm>
              <a:off x="4034119" y="2682979"/>
              <a:ext cx="9054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03</a:t>
              </a:r>
              <a:endParaRPr lang="zh-CN" altLang="en-US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3838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2D95D3-14CE-4326-8102-3CBD38B2C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作息时间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BDC3948E-D037-4CCF-AE06-C53B1769D885}"/>
              </a:ext>
            </a:extLst>
          </p:cNvPr>
          <p:cNvCxnSpPr/>
          <p:nvPr/>
        </p:nvCxnSpPr>
        <p:spPr>
          <a:xfrm>
            <a:off x="0" y="1135781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>
            <a:extLst>
              <a:ext uri="{FF2B5EF4-FFF2-40B4-BE49-F238E27FC236}">
                <a16:creationId xmlns:a16="http://schemas.microsoft.com/office/drawing/2014/main" id="{3C0C09ED-503E-413A-A4AF-BA54CA2F7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206" y="18255"/>
            <a:ext cx="2164498" cy="983079"/>
          </a:xfrm>
          <a:prstGeom prst="rect">
            <a:avLst/>
          </a:prstGeom>
        </p:spPr>
      </p:pic>
      <p:sp>
        <p:nvSpPr>
          <p:cNvPr id="19" name="副标题 3">
            <a:extLst>
              <a:ext uri="{FF2B5EF4-FFF2-40B4-BE49-F238E27FC236}">
                <a16:creationId xmlns:a16="http://schemas.microsoft.com/office/drawing/2014/main" id="{2C4CBAB7-3BFC-4AF0-8A23-2937F0F17A86}"/>
              </a:ext>
            </a:extLst>
          </p:cNvPr>
          <p:cNvSpPr txBox="1"/>
          <p:nvPr/>
        </p:nvSpPr>
        <p:spPr>
          <a:xfrm>
            <a:off x="1790474" y="1638425"/>
            <a:ext cx="9114949" cy="424849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作息时间：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公司实行两班倒工作制</a:t>
            </a:r>
            <a:endParaRPr lang="en-US" altLang="zh-CN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auto">
              <a:spcAft>
                <a:spcPts val="0"/>
              </a:spcAft>
              <a:buFontTx/>
              <a:buNone/>
            </a:pP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auto">
              <a:spcAft>
                <a:spcPts val="0"/>
              </a:spcAft>
              <a:buFontTx/>
              <a:buNone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两班制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（原则上一个星期日班，一个星期中班）；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FontTx/>
              <a:buNone/>
            </a:pP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8+8       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日班：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08:00-16:30 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中班：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16:30-01:00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FontTx/>
              <a:buNone/>
            </a:pP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10+10     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日班：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07:00-17:30 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中班：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17:00-03:30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FontTx/>
              <a:buNone/>
            </a:pP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10+10     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日班：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08:00-18:30 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中班：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17:30-04:00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auto">
              <a:spcAft>
                <a:spcPts val="0"/>
              </a:spcAft>
            </a:pPr>
            <a:endParaRPr lang="en-US" altLang="zh-CN" sz="2400" b="1" dirty="0">
              <a:solidFill>
                <a:srgbClr val="00B05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06315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2D95D3-14CE-4326-8102-3CBD38B2C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薪酬标准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实习期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BDC3948E-D037-4CCF-AE06-C53B1769D885}"/>
              </a:ext>
            </a:extLst>
          </p:cNvPr>
          <p:cNvCxnSpPr/>
          <p:nvPr/>
        </p:nvCxnSpPr>
        <p:spPr>
          <a:xfrm>
            <a:off x="0" y="1135781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>
            <a:extLst>
              <a:ext uri="{FF2B5EF4-FFF2-40B4-BE49-F238E27FC236}">
                <a16:creationId xmlns:a16="http://schemas.microsoft.com/office/drawing/2014/main" id="{3C0C09ED-503E-413A-A4AF-BA54CA2F7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206" y="18255"/>
            <a:ext cx="2164498" cy="983079"/>
          </a:xfrm>
          <a:prstGeom prst="rect">
            <a:avLst/>
          </a:prstGeom>
        </p:spPr>
      </p:pic>
      <p:sp>
        <p:nvSpPr>
          <p:cNvPr id="19" name="副标题 3">
            <a:extLst>
              <a:ext uri="{FF2B5EF4-FFF2-40B4-BE49-F238E27FC236}">
                <a16:creationId xmlns:a16="http://schemas.microsoft.com/office/drawing/2014/main" id="{2C4CBAB7-3BFC-4AF0-8A23-2937F0F17A86}"/>
              </a:ext>
            </a:extLst>
          </p:cNvPr>
          <p:cNvSpPr txBox="1"/>
          <p:nvPr/>
        </p:nvSpPr>
        <p:spPr>
          <a:xfrm>
            <a:off x="1049154" y="1304751"/>
            <a:ext cx="10828420" cy="44174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zh-CN" altLang="en-US" sz="1600" b="1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实习期：综合工资</a:t>
            </a:r>
            <a:r>
              <a:rPr lang="en-US" altLang="zh-CN" sz="1600" b="1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4000-5500</a:t>
            </a:r>
            <a:r>
              <a:rPr lang="zh-CN" altLang="en-US" sz="1600" b="1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sz="1600" b="1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b="1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 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、基本工资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2070</a:t>
            </a:r>
            <a:r>
              <a:rPr lang="zh-CN" altLang="en-US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月（月基本工时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174</a:t>
            </a:r>
            <a:r>
              <a:rPr lang="zh-CN" altLang="en-US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加班工资</a:t>
            </a:r>
            <a:endParaRPr lang="en-US" altLang="zh-CN" sz="1600" b="0" i="0" u="none" strike="noStrike" baseline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（平时加班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17.84</a:t>
            </a:r>
            <a:r>
              <a:rPr lang="zh-CN" altLang="en-US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小时，周末加班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23.79</a:t>
            </a:r>
            <a:r>
              <a:rPr lang="zh-CN" altLang="en-US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小时，法定假日加班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35.69</a:t>
            </a:r>
            <a:r>
              <a:rPr lang="zh-CN" altLang="en-US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小时）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、岗位津贴：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、全勤奖：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、绩效：根据每月总工时分档次发放绩效奖励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0-500</a:t>
            </a:r>
            <a:r>
              <a:rPr lang="zh-CN" altLang="en-US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、补贴：夜班津贴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班，工作时间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小时点心费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班，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小时点心费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zh-CN" altLang="en-US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薪资发放日期：次月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</a:t>
            </a:r>
            <a:r>
              <a:rPr lang="zh-CN" altLang="en-US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日发放当月工资 </a:t>
            </a:r>
            <a:endParaRPr lang="en-US" altLang="zh-CN" sz="1600" b="0" i="0" u="none" strike="noStrike" baseline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200000"/>
              </a:lnSpc>
              <a:buNone/>
            </a:pPr>
            <a:endParaRPr lang="zh-CN" altLang="en-US" sz="1600" b="0" i="0" u="none" strike="noStrike" baseline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8415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2D95D3-14CE-4326-8102-3CBD38B2C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目录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BDC3948E-D037-4CCF-AE06-C53B1769D885}"/>
              </a:ext>
            </a:extLst>
          </p:cNvPr>
          <p:cNvCxnSpPr/>
          <p:nvPr/>
        </p:nvCxnSpPr>
        <p:spPr>
          <a:xfrm>
            <a:off x="0" y="1135781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>
            <a:extLst>
              <a:ext uri="{FF2B5EF4-FFF2-40B4-BE49-F238E27FC236}">
                <a16:creationId xmlns:a16="http://schemas.microsoft.com/office/drawing/2014/main" id="{ADD8B731-8BAC-4FAE-A438-3E9FE49B4B8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39" y="4030578"/>
            <a:ext cx="4622652" cy="243759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BD93F3F-F1FF-4319-B4F7-C518655445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780" y="1203159"/>
            <a:ext cx="6954220" cy="565484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3C0C09ED-503E-413A-A4AF-BA54CA2F76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206" y="18255"/>
            <a:ext cx="2164498" cy="983079"/>
          </a:xfrm>
          <a:prstGeom prst="rect">
            <a:avLst/>
          </a:prstGeom>
        </p:spPr>
      </p:pic>
      <p:sp>
        <p:nvSpPr>
          <p:cNvPr id="19" name="平行四边形 18">
            <a:extLst>
              <a:ext uri="{FF2B5EF4-FFF2-40B4-BE49-F238E27FC236}">
                <a16:creationId xmlns:a16="http://schemas.microsoft.com/office/drawing/2014/main" id="{7E1F06EE-020B-4346-AEE9-1BD656F9A425}"/>
              </a:ext>
            </a:extLst>
          </p:cNvPr>
          <p:cNvSpPr/>
          <p:nvPr/>
        </p:nvSpPr>
        <p:spPr>
          <a:xfrm>
            <a:off x="1155031" y="1703672"/>
            <a:ext cx="741145" cy="549625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平行四边形 19">
            <a:extLst>
              <a:ext uri="{FF2B5EF4-FFF2-40B4-BE49-F238E27FC236}">
                <a16:creationId xmlns:a16="http://schemas.microsoft.com/office/drawing/2014/main" id="{542E19D4-A949-47FE-959D-129FA63CE980}"/>
              </a:ext>
            </a:extLst>
          </p:cNvPr>
          <p:cNvSpPr/>
          <p:nvPr/>
        </p:nvSpPr>
        <p:spPr>
          <a:xfrm>
            <a:off x="1973179" y="1703672"/>
            <a:ext cx="4389120" cy="549625"/>
          </a:xfrm>
          <a:prstGeom prst="parallelogram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走进大众</a:t>
            </a:r>
          </a:p>
        </p:txBody>
      </p:sp>
      <p:sp>
        <p:nvSpPr>
          <p:cNvPr id="21" name="平行四边形 20">
            <a:extLst>
              <a:ext uri="{FF2B5EF4-FFF2-40B4-BE49-F238E27FC236}">
                <a16:creationId xmlns:a16="http://schemas.microsoft.com/office/drawing/2014/main" id="{88D4F50E-C914-40FF-AB32-7470D986EE23}"/>
              </a:ext>
            </a:extLst>
          </p:cNvPr>
          <p:cNvSpPr/>
          <p:nvPr/>
        </p:nvSpPr>
        <p:spPr>
          <a:xfrm>
            <a:off x="1001846" y="2440490"/>
            <a:ext cx="741145" cy="549625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平行四边形 21">
            <a:extLst>
              <a:ext uri="{FF2B5EF4-FFF2-40B4-BE49-F238E27FC236}">
                <a16:creationId xmlns:a16="http://schemas.microsoft.com/office/drawing/2014/main" id="{7BDEE0D6-86A5-4EE7-AE59-1E148E3C1901}"/>
              </a:ext>
            </a:extLst>
          </p:cNvPr>
          <p:cNvSpPr/>
          <p:nvPr/>
        </p:nvSpPr>
        <p:spPr>
          <a:xfrm>
            <a:off x="1819994" y="2440490"/>
            <a:ext cx="4389120" cy="549625"/>
          </a:xfrm>
          <a:prstGeom prst="parallelogram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人在大众</a:t>
            </a:r>
          </a:p>
        </p:txBody>
      </p:sp>
      <p:sp>
        <p:nvSpPr>
          <p:cNvPr id="23" name="平行四边形 22">
            <a:extLst>
              <a:ext uri="{FF2B5EF4-FFF2-40B4-BE49-F238E27FC236}">
                <a16:creationId xmlns:a16="http://schemas.microsoft.com/office/drawing/2014/main" id="{C1382F45-C0A5-42E8-B93B-3A3D3D0F4FC2}"/>
              </a:ext>
            </a:extLst>
          </p:cNvPr>
          <p:cNvSpPr/>
          <p:nvPr/>
        </p:nvSpPr>
        <p:spPr>
          <a:xfrm>
            <a:off x="838200" y="3206659"/>
            <a:ext cx="741145" cy="549625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平行四边形 23">
            <a:extLst>
              <a:ext uri="{FF2B5EF4-FFF2-40B4-BE49-F238E27FC236}">
                <a16:creationId xmlns:a16="http://schemas.microsoft.com/office/drawing/2014/main" id="{2701CC6C-EF59-45DD-AD90-5B514A57353C}"/>
              </a:ext>
            </a:extLst>
          </p:cNvPr>
          <p:cNvSpPr/>
          <p:nvPr/>
        </p:nvSpPr>
        <p:spPr>
          <a:xfrm>
            <a:off x="1656348" y="3206659"/>
            <a:ext cx="4389120" cy="549625"/>
          </a:xfrm>
          <a:prstGeom prst="parallelogram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薪酬福利</a:t>
            </a:r>
          </a:p>
        </p:txBody>
      </p:sp>
    </p:spTree>
    <p:extLst>
      <p:ext uri="{BB962C8B-B14F-4D97-AF65-F5344CB8AC3E}">
        <p14:creationId xmlns:p14="http://schemas.microsoft.com/office/powerpoint/2010/main" val="1287819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2D95D3-14CE-4326-8102-3CBD38B2C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薪酬标准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转正期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BDC3948E-D037-4CCF-AE06-C53B1769D885}"/>
              </a:ext>
            </a:extLst>
          </p:cNvPr>
          <p:cNvCxnSpPr/>
          <p:nvPr/>
        </p:nvCxnSpPr>
        <p:spPr>
          <a:xfrm>
            <a:off x="0" y="1135781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>
            <a:extLst>
              <a:ext uri="{FF2B5EF4-FFF2-40B4-BE49-F238E27FC236}">
                <a16:creationId xmlns:a16="http://schemas.microsoft.com/office/drawing/2014/main" id="{3C0C09ED-503E-413A-A4AF-BA54CA2F7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206" y="18255"/>
            <a:ext cx="2164498" cy="983079"/>
          </a:xfrm>
          <a:prstGeom prst="rect">
            <a:avLst/>
          </a:prstGeom>
        </p:spPr>
      </p:pic>
      <p:sp>
        <p:nvSpPr>
          <p:cNvPr id="19" name="副标题 3">
            <a:extLst>
              <a:ext uri="{FF2B5EF4-FFF2-40B4-BE49-F238E27FC236}">
                <a16:creationId xmlns:a16="http://schemas.microsoft.com/office/drawing/2014/main" id="{2C4CBAB7-3BFC-4AF0-8A23-2937F0F17A86}"/>
              </a:ext>
            </a:extLst>
          </p:cNvPr>
          <p:cNvSpPr txBox="1"/>
          <p:nvPr/>
        </p:nvSpPr>
        <p:spPr>
          <a:xfrm>
            <a:off x="1049154" y="1304752"/>
            <a:ext cx="10828420" cy="531743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zh-CN" altLang="en-US" sz="1600" b="1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转正期：综合工资</a:t>
            </a:r>
            <a:r>
              <a:rPr lang="en-US" altLang="zh-CN" sz="1600" b="1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4500-6500</a:t>
            </a:r>
            <a:r>
              <a:rPr lang="zh-CN" altLang="en-US" sz="1600" b="1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sz="1600" b="1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b="1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 </a:t>
            </a:r>
            <a:endParaRPr lang="zh-CN" altLang="en-US" sz="1600" b="0" i="0" u="none" strike="noStrike" baseline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、基本工资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2280</a:t>
            </a:r>
            <a:r>
              <a:rPr lang="zh-CN" altLang="en-US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月（月基本工时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174</a:t>
            </a:r>
            <a:r>
              <a:rPr lang="zh-CN" altLang="en-US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加班工资</a:t>
            </a:r>
            <a:endParaRPr lang="en-US" altLang="zh-CN" sz="1600" b="0" i="0" u="none" strike="noStrike" baseline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（平时加班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17.84</a:t>
            </a:r>
            <a:r>
              <a:rPr lang="zh-CN" altLang="en-US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小时，周末加班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23.79</a:t>
            </a:r>
            <a:r>
              <a:rPr lang="zh-CN" altLang="en-US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小时，法定假日加班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35.69</a:t>
            </a:r>
            <a:r>
              <a:rPr lang="zh-CN" altLang="en-US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小时）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、岗位津贴：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r>
              <a:rPr lang="zh-CN" altLang="en-US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、全勤奖：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、绩效：根据每月总工时分档次发放绩效奖励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300-800</a:t>
            </a:r>
            <a:r>
              <a:rPr lang="zh-CN" altLang="en-US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、补贴：夜班津贴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班，工作时间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小时点心费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班，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小时点心费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zh-CN" altLang="en-US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薪资发放日期：次月</a:t>
            </a:r>
            <a:r>
              <a:rPr lang="en-US" altLang="zh-CN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</a:t>
            </a:r>
            <a:r>
              <a:rPr lang="zh-CN" altLang="en-US" sz="16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日发放当月工资</a:t>
            </a:r>
            <a:endParaRPr lang="en-US" altLang="zh-CN" sz="1600" b="1" dirty="0">
              <a:solidFill>
                <a:srgbClr val="00B05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786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2D95D3-14CE-4326-8102-3CBD38B2C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员工食宿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BDC3948E-D037-4CCF-AE06-C53B1769D885}"/>
              </a:ext>
            </a:extLst>
          </p:cNvPr>
          <p:cNvCxnSpPr/>
          <p:nvPr/>
        </p:nvCxnSpPr>
        <p:spPr>
          <a:xfrm>
            <a:off x="0" y="1135781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>
            <a:extLst>
              <a:ext uri="{FF2B5EF4-FFF2-40B4-BE49-F238E27FC236}">
                <a16:creationId xmlns:a16="http://schemas.microsoft.com/office/drawing/2014/main" id="{3C0C09ED-503E-413A-A4AF-BA54CA2F7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206" y="18255"/>
            <a:ext cx="2164498" cy="983079"/>
          </a:xfrm>
          <a:prstGeom prst="rect">
            <a:avLst/>
          </a:prstGeom>
        </p:spPr>
      </p:pic>
      <p:sp>
        <p:nvSpPr>
          <p:cNvPr id="19" name="副标题 3">
            <a:extLst>
              <a:ext uri="{FF2B5EF4-FFF2-40B4-BE49-F238E27FC236}">
                <a16:creationId xmlns:a16="http://schemas.microsoft.com/office/drawing/2014/main" id="{2C4CBAB7-3BFC-4AF0-8A23-2937F0F17A86}"/>
              </a:ext>
            </a:extLst>
          </p:cNvPr>
          <p:cNvSpPr txBox="1"/>
          <p:nvPr/>
        </p:nvSpPr>
        <p:spPr>
          <a:xfrm>
            <a:off x="933825" y="1270229"/>
            <a:ext cx="10419975" cy="111386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宿舍标准：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4-6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人间，独立卫生间和阳台；配备洗衣机、空调、等必备的生活用品；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就餐标准：企业正常提供一餐工作餐，若有加班企业提供点心费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599F237-A1D9-4E88-8744-C27DE27BD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76" y="2518944"/>
            <a:ext cx="2629507" cy="19549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1E954C1-937A-4D51-8236-E88A541A52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401" y="2518543"/>
            <a:ext cx="2726183" cy="19549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8EC654D-2A32-45A1-B995-923E7EBD93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102" y="2518543"/>
            <a:ext cx="2891541" cy="195496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EC7B4D9-27FC-4428-BD29-E1B47DFA39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76" y="4710250"/>
            <a:ext cx="2629507" cy="17868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4B1C714-B269-4D6D-B2FA-708F3D8194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101" y="4710250"/>
            <a:ext cx="2891541" cy="178680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7A6F5A-C51A-4DF2-BD39-FEA1A28F26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401" y="4710250"/>
            <a:ext cx="2729751" cy="178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907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2D95D3-14CE-4326-8102-3CBD38B2C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日常福利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BDC3948E-D037-4CCF-AE06-C53B1769D885}"/>
              </a:ext>
            </a:extLst>
          </p:cNvPr>
          <p:cNvCxnSpPr/>
          <p:nvPr/>
        </p:nvCxnSpPr>
        <p:spPr>
          <a:xfrm>
            <a:off x="0" y="1135781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>
            <a:extLst>
              <a:ext uri="{FF2B5EF4-FFF2-40B4-BE49-F238E27FC236}">
                <a16:creationId xmlns:a16="http://schemas.microsoft.com/office/drawing/2014/main" id="{3C0C09ED-503E-413A-A4AF-BA54CA2F7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206" y="18255"/>
            <a:ext cx="2164498" cy="983079"/>
          </a:xfrm>
          <a:prstGeom prst="rect">
            <a:avLst/>
          </a:prstGeom>
        </p:spPr>
      </p:pic>
      <p:pic>
        <p:nvPicPr>
          <p:cNvPr id="14" name="图片 1">
            <a:extLst>
              <a:ext uri="{FF2B5EF4-FFF2-40B4-BE49-F238E27FC236}">
                <a16:creationId xmlns:a16="http://schemas.microsoft.com/office/drawing/2014/main" id="{6919B427-4D9E-4ACD-87B7-12D95D12A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725" y="1478265"/>
            <a:ext cx="3820428" cy="485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2">
            <a:extLst>
              <a:ext uri="{FF2B5EF4-FFF2-40B4-BE49-F238E27FC236}">
                <a16:creationId xmlns:a16="http://schemas.microsoft.com/office/drawing/2014/main" id="{AB40FD9E-FB76-4D54-AFD3-712E83E187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748" y="1478265"/>
            <a:ext cx="3113088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58A4142-39D7-4875-BC73-C0D0D86959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748" y="3905843"/>
            <a:ext cx="3113088" cy="242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2974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2D95D3-14CE-4326-8102-3CBD38B2C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招聘需求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BDC3948E-D037-4CCF-AE06-C53B1769D885}"/>
              </a:ext>
            </a:extLst>
          </p:cNvPr>
          <p:cNvCxnSpPr/>
          <p:nvPr/>
        </p:nvCxnSpPr>
        <p:spPr>
          <a:xfrm>
            <a:off x="0" y="1135781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>
            <a:extLst>
              <a:ext uri="{FF2B5EF4-FFF2-40B4-BE49-F238E27FC236}">
                <a16:creationId xmlns:a16="http://schemas.microsoft.com/office/drawing/2014/main" id="{3C0C09ED-503E-413A-A4AF-BA54CA2F7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206" y="18255"/>
            <a:ext cx="2164498" cy="983079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85BB4F21-3646-44F0-927E-945942B98201}"/>
              </a:ext>
            </a:extLst>
          </p:cNvPr>
          <p:cNvGrpSpPr/>
          <p:nvPr/>
        </p:nvGrpSpPr>
        <p:grpSpPr>
          <a:xfrm>
            <a:off x="838200" y="1172344"/>
            <a:ext cx="10124974" cy="2568125"/>
            <a:chOff x="838200" y="1172344"/>
            <a:chExt cx="10124974" cy="2568125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37446F8F-B8AA-4E9A-8A8C-A66AE6AAD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1343818"/>
              <a:ext cx="1562318" cy="183858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14E6C3B-233A-4392-A275-1D735C7DD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6176" y="1172344"/>
              <a:ext cx="2010056" cy="2010056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5598608-40AD-49D5-9BA2-D97A99696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9338" y="1362871"/>
              <a:ext cx="1867161" cy="1819529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19205A0D-6B7D-4F3A-A2D4-A2EB67836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9605" y="1362871"/>
              <a:ext cx="2057687" cy="1867161"/>
            </a:xfrm>
            <a:prstGeom prst="rect">
              <a:avLst/>
            </a:prstGeom>
          </p:spPr>
        </p:pic>
        <p:sp>
          <p:nvSpPr>
            <p:cNvPr id="17" name="副标题 3">
              <a:extLst>
                <a:ext uri="{FF2B5EF4-FFF2-40B4-BE49-F238E27FC236}">
                  <a16:creationId xmlns:a16="http://schemas.microsoft.com/office/drawing/2014/main" id="{6B5DB3EB-7273-495B-B5AC-0FE702E847CD}"/>
                </a:ext>
              </a:extLst>
            </p:cNvPr>
            <p:cNvSpPr txBox="1"/>
            <p:nvPr/>
          </p:nvSpPr>
          <p:spPr>
            <a:xfrm>
              <a:off x="3773277" y="3181899"/>
              <a:ext cx="7189897" cy="55857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eaLnBrk="1" hangingPunct="1">
                <a:lnSpc>
                  <a:spcPct val="150000"/>
                </a:lnSpc>
                <a:buNone/>
              </a:pPr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焊装实习生          涂装实习生           总装实习生 </a:t>
              </a:r>
              <a:endPara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A4995A81-2DA4-4C55-9293-C04E7E3E9E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70" y="4223426"/>
            <a:ext cx="10866921" cy="165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369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2">
            <a:extLst>
              <a:ext uri="{FF2B5EF4-FFF2-40B4-BE49-F238E27FC236}">
                <a16:creationId xmlns:a16="http://schemas.microsoft.com/office/drawing/2014/main" id="{397E3123-F111-4C40-BE59-B331840EB58F}"/>
              </a:ext>
            </a:extLst>
          </p:cNvPr>
          <p:cNvSpPr txBox="1"/>
          <p:nvPr/>
        </p:nvSpPr>
        <p:spPr>
          <a:xfrm>
            <a:off x="500515" y="1118668"/>
            <a:ext cx="1099205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长城古印体繁" panose="02010609010101010101" pitchFamily="49" charset="-122"/>
              </a:rPr>
              <a:t>欢迎加入上汽大众</a:t>
            </a:r>
            <a:endParaRPr lang="en-US" altLang="zh-CN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长城古印体繁" panose="02010609010101010101" pitchFamily="49" charset="-122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长城古印体繁" panose="02010609010101010101" pitchFamily="49" charset="-122"/>
              </a:rPr>
              <a:t>共创未来</a:t>
            </a:r>
            <a:endParaRPr lang="en-US" altLang="zh-CN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长城古印体繁" panose="02010609010101010101" pitchFamily="49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ea typeface="长城古印体繁" panose="02010609010101010101" pitchFamily="49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长城古印体繁" panose="02010609010101010101" pitchFamily="49" charset="-122"/>
              </a:rPr>
              <a:t>谢 谢！</a:t>
            </a:r>
            <a:endParaRPr lang="zh-CN" altLang="en-US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  <a:ea typeface="长城古印体繁" panose="02010609010101010101" pitchFamily="49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7276FFC-B0CC-4B33-9F2D-D2DC613CF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206" y="18255"/>
            <a:ext cx="2164498" cy="98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5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9BB4F3D2-3EFF-41A0-BEFF-FC395295E5D1}"/>
              </a:ext>
            </a:extLst>
          </p:cNvPr>
          <p:cNvCxnSpPr/>
          <p:nvPr/>
        </p:nvCxnSpPr>
        <p:spPr>
          <a:xfrm>
            <a:off x="0" y="5977289"/>
            <a:ext cx="12192000" cy="0"/>
          </a:xfrm>
          <a:prstGeom prst="line">
            <a:avLst/>
          </a:prstGeom>
          <a:ln w="15240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>
            <a:extLst>
              <a:ext uri="{FF2B5EF4-FFF2-40B4-BE49-F238E27FC236}">
                <a16:creationId xmlns:a16="http://schemas.microsoft.com/office/drawing/2014/main" id="{2C91676F-B5BA-4152-8C11-781FF9C00032}"/>
              </a:ext>
            </a:extLst>
          </p:cNvPr>
          <p:cNvGrpSpPr/>
          <p:nvPr/>
        </p:nvGrpSpPr>
        <p:grpSpPr>
          <a:xfrm>
            <a:off x="2800953" y="2666199"/>
            <a:ext cx="9391048" cy="1636294"/>
            <a:chOff x="2800953" y="2666199"/>
            <a:chExt cx="9391048" cy="1636294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3C59C7C8-9C0B-4B07-9E9F-09AF485A5623}"/>
                </a:ext>
              </a:extLst>
            </p:cNvPr>
            <p:cNvSpPr/>
            <p:nvPr/>
          </p:nvSpPr>
          <p:spPr>
            <a:xfrm>
              <a:off x="2800953" y="2666199"/>
              <a:ext cx="9391048" cy="16362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id="{23E2DD63-99E4-4824-94D3-AD4BAC538B13}"/>
                </a:ext>
              </a:extLst>
            </p:cNvPr>
            <p:cNvSpPr/>
            <p:nvPr/>
          </p:nvSpPr>
          <p:spPr>
            <a:xfrm rot="10800000">
              <a:off x="3946851" y="2666199"/>
              <a:ext cx="1080000" cy="108000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5AF9380D-BF11-434C-ABB3-3A61F39CF988}"/>
                </a:ext>
              </a:extLst>
            </p:cNvPr>
            <p:cNvSpPr txBox="1"/>
            <p:nvPr/>
          </p:nvSpPr>
          <p:spPr>
            <a:xfrm>
              <a:off x="5189881" y="2915203"/>
              <a:ext cx="265970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走进大众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1DE86386-92BE-48E4-AEE7-39610FC91418}"/>
                </a:ext>
              </a:extLst>
            </p:cNvPr>
            <p:cNvSpPr txBox="1"/>
            <p:nvPr/>
          </p:nvSpPr>
          <p:spPr>
            <a:xfrm>
              <a:off x="4069976" y="2682979"/>
              <a:ext cx="8337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01</a:t>
              </a:r>
              <a:endParaRPr lang="zh-CN" altLang="en-US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7806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2D95D3-14CE-4326-8102-3CBD38B2C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上汽大众介绍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BDC3948E-D037-4CCF-AE06-C53B1769D885}"/>
              </a:ext>
            </a:extLst>
          </p:cNvPr>
          <p:cNvCxnSpPr/>
          <p:nvPr/>
        </p:nvCxnSpPr>
        <p:spPr>
          <a:xfrm>
            <a:off x="0" y="1135781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>
            <a:extLst>
              <a:ext uri="{FF2B5EF4-FFF2-40B4-BE49-F238E27FC236}">
                <a16:creationId xmlns:a16="http://schemas.microsoft.com/office/drawing/2014/main" id="{3C0C09ED-503E-413A-A4AF-BA54CA2F7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206" y="18255"/>
            <a:ext cx="2164498" cy="983079"/>
          </a:xfrm>
          <a:prstGeom prst="rect">
            <a:avLst/>
          </a:prstGeom>
        </p:spPr>
      </p:pic>
      <p:sp>
        <p:nvSpPr>
          <p:cNvPr id="25" name="标题 1">
            <a:extLst>
              <a:ext uri="{FF2B5EF4-FFF2-40B4-BE49-F238E27FC236}">
                <a16:creationId xmlns:a16="http://schemas.microsoft.com/office/drawing/2014/main" id="{21645145-30D0-4F94-98F3-395A12AECAFE}"/>
              </a:ext>
            </a:extLst>
          </p:cNvPr>
          <p:cNvSpPr txBox="1">
            <a:spLocks/>
          </p:cNvSpPr>
          <p:nvPr/>
        </p:nvSpPr>
        <p:spPr>
          <a:xfrm>
            <a:off x="838200" y="1282211"/>
            <a:ext cx="10515600" cy="2075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>
              <a:lnSpc>
                <a:spcPct val="160000"/>
              </a:lnSpc>
            </a:pPr>
            <a:r>
              <a:rPr lang="zh-CN" altLang="en-US" sz="140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    上汽大众汽车有限公司（简称“上汽大众”）是一家中德合资企业，由上汽集团和大众汽车集团合资经营。公司于</a:t>
            </a:r>
            <a:r>
              <a:rPr lang="en-US" altLang="zh-CN" sz="140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1984</a:t>
            </a:r>
            <a:r>
              <a:rPr lang="zh-CN" altLang="en-US" sz="140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40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40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月签约奠基，是国内历史最悠久的汽车合资企业之一。公司总部位于上海安亭，并先后在南京、仪征、乌鲁木齐、宁波、长沙等地建立生产基地。目前公司已形成</a:t>
            </a:r>
            <a:r>
              <a:rPr lang="en-US" altLang="zh-CN" sz="140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40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大生产基地、</a:t>
            </a:r>
            <a:r>
              <a:rPr lang="en-US" altLang="zh-CN" sz="140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140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个整车厂、</a:t>
            </a:r>
            <a:r>
              <a:rPr lang="en-US" altLang="zh-CN" sz="140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个动力总成厂、</a:t>
            </a:r>
            <a:r>
              <a:rPr lang="en-US" altLang="zh-CN" sz="140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个电池工厂、</a:t>
            </a:r>
            <a:r>
              <a:rPr lang="en-US" altLang="zh-CN" sz="140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个技术中心的生产布局，累计产量超</a:t>
            </a:r>
            <a:r>
              <a:rPr lang="en-US" altLang="zh-CN" sz="140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2400</a:t>
            </a:r>
            <a:r>
              <a:rPr lang="zh-CN" altLang="en-US" sz="140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万辆，员工人数近</a:t>
            </a:r>
            <a:r>
              <a:rPr lang="en-US" altLang="zh-CN" sz="140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3.1</a:t>
            </a:r>
            <a:r>
              <a:rPr lang="zh-CN" altLang="en-US" sz="140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万人。</a:t>
            </a:r>
          </a:p>
          <a:p>
            <a:pPr algn="l" fontAlgn="base">
              <a:lnSpc>
                <a:spcPct val="160000"/>
              </a:lnSpc>
            </a:pPr>
            <a:r>
              <a:rPr lang="zh-CN" altLang="en-US" sz="140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展望未来，在汽车行业转型变革的新时期，上汽大众将坚持以创新驱动发展，并始终以市场为导向，不断提升用户满意度，努力成为“值得信赖、最具价值、富有创新精神的汽车合资企业”。</a:t>
            </a:r>
          </a:p>
        </p:txBody>
      </p:sp>
      <p:pic>
        <p:nvPicPr>
          <p:cNvPr id="26" name="图片 3">
            <a:extLst>
              <a:ext uri="{FF2B5EF4-FFF2-40B4-BE49-F238E27FC236}">
                <a16:creationId xmlns:a16="http://schemas.microsoft.com/office/drawing/2014/main" id="{5F9C1500-7C96-45A0-9D99-37E008D87F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57627"/>
            <a:ext cx="10644739" cy="2966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927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2D95D3-14CE-4326-8102-3CBD38B2C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上汽大众介绍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BDC3948E-D037-4CCF-AE06-C53B1769D885}"/>
              </a:ext>
            </a:extLst>
          </p:cNvPr>
          <p:cNvCxnSpPr/>
          <p:nvPr/>
        </p:nvCxnSpPr>
        <p:spPr>
          <a:xfrm>
            <a:off x="0" y="1135781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>
            <a:extLst>
              <a:ext uri="{FF2B5EF4-FFF2-40B4-BE49-F238E27FC236}">
                <a16:creationId xmlns:a16="http://schemas.microsoft.com/office/drawing/2014/main" id="{3C0C09ED-503E-413A-A4AF-BA54CA2F7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206" y="18255"/>
            <a:ext cx="2164498" cy="983079"/>
          </a:xfrm>
          <a:prstGeom prst="rect">
            <a:avLst/>
          </a:prstGeom>
        </p:spPr>
      </p:pic>
      <p:sp>
        <p:nvSpPr>
          <p:cNvPr id="25" name="标题 1">
            <a:extLst>
              <a:ext uri="{FF2B5EF4-FFF2-40B4-BE49-F238E27FC236}">
                <a16:creationId xmlns:a16="http://schemas.microsoft.com/office/drawing/2014/main" id="{21645145-30D0-4F94-98F3-395A12AECAFE}"/>
              </a:ext>
            </a:extLst>
          </p:cNvPr>
          <p:cNvSpPr txBox="1">
            <a:spLocks/>
          </p:cNvSpPr>
          <p:nvPr/>
        </p:nvSpPr>
        <p:spPr>
          <a:xfrm>
            <a:off x="404260" y="1135782"/>
            <a:ext cx="11492565" cy="5703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>
              <a:lnSpc>
                <a:spcPct val="150000"/>
              </a:lnSpc>
            </a:pPr>
            <a:r>
              <a:rPr lang="zh-CN" altLang="en-US" sz="1050" b="1" i="0" dirty="0">
                <a:solidFill>
                  <a:srgbClr val="5C5C5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品牌与产品</a:t>
            </a:r>
          </a:p>
          <a:p>
            <a:pPr algn="l" fontAlgn="base">
              <a:lnSpc>
                <a:spcPct val="150000"/>
              </a:lnSpc>
            </a:pPr>
            <a:r>
              <a:rPr lang="zh-CN" altLang="en-US" sz="105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上汽大众目前生产与销售大众、奥迪和斯柯达三个品牌</a:t>
            </a:r>
            <a:r>
              <a:rPr lang="en-US" altLang="zh-CN" sz="105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05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余款产品，覆盖</a:t>
            </a:r>
            <a:r>
              <a:rPr lang="en-US" altLang="zh-CN" sz="105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A0</a:t>
            </a:r>
            <a:r>
              <a:rPr lang="zh-CN" altLang="en-US" sz="105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级、</a:t>
            </a:r>
            <a:r>
              <a:rPr lang="en-US" altLang="zh-CN" sz="105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105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级、</a:t>
            </a:r>
            <a:r>
              <a:rPr lang="en-US" altLang="zh-CN" sz="105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105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级、</a:t>
            </a:r>
            <a:r>
              <a:rPr lang="en-US" altLang="zh-CN" sz="105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105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级、</a:t>
            </a:r>
            <a:r>
              <a:rPr lang="en-US" altLang="zh-CN" sz="105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SUV</a:t>
            </a:r>
            <a:r>
              <a:rPr lang="zh-CN" altLang="en-US" sz="105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05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MPV</a:t>
            </a:r>
            <a:r>
              <a:rPr lang="zh-CN" altLang="en-US" sz="105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等细分市场。其中，大众品牌车型有</a:t>
            </a:r>
            <a:r>
              <a:rPr lang="en-US" altLang="zh-CN" sz="105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Polo</a:t>
            </a:r>
            <a:r>
              <a:rPr lang="zh-CN" altLang="en-US" sz="105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、桑塔纳家族、</a:t>
            </a:r>
            <a:r>
              <a:rPr lang="en-US" altLang="zh-CN" sz="1050" b="0" i="0" dirty="0" err="1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Lavida</a:t>
            </a:r>
            <a:r>
              <a:rPr lang="zh-CN" altLang="en-US" sz="105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家族、凌渡</a:t>
            </a:r>
            <a:r>
              <a:rPr lang="en-US" altLang="zh-CN" sz="105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r>
              <a:rPr lang="zh-CN" altLang="en-US" sz="105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、帕萨特、辉昂、途观、途昂、途岳、途铠、途安、威然、</a:t>
            </a:r>
            <a:r>
              <a:rPr lang="en-US" altLang="zh-CN" sz="105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ID.4 X</a:t>
            </a:r>
            <a:r>
              <a:rPr lang="zh-CN" altLang="en-US" sz="105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05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ID.6 X</a:t>
            </a:r>
            <a:r>
              <a:rPr lang="zh-CN" altLang="en-US" sz="105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05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ID.3</a:t>
            </a:r>
            <a:r>
              <a:rPr lang="zh-CN" altLang="en-US" sz="105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等产品系列；斯柯达品牌车型有</a:t>
            </a:r>
            <a:r>
              <a:rPr lang="en-US" altLang="zh-CN" sz="105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RAPID</a:t>
            </a:r>
            <a:r>
              <a:rPr lang="zh-CN" altLang="en-US" sz="105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家族、明锐、速派、柯迪亚克家族、柯珞克、柯米克家族等产品系列；此外，未来三年，上汽奥迪将陆续推出四款全新车型，首批产品全新奥迪</a:t>
            </a:r>
            <a:r>
              <a:rPr lang="en-US" altLang="zh-CN" sz="105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A7L</a:t>
            </a:r>
            <a:r>
              <a:rPr lang="zh-CN" altLang="en-US" sz="105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和纯电</a:t>
            </a:r>
            <a:r>
              <a:rPr lang="en-US" altLang="zh-CN" sz="105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SUV Audi Q5 e-</a:t>
            </a:r>
            <a:r>
              <a:rPr lang="en-US" altLang="zh-CN" sz="1050" b="0" i="0" dirty="0" err="1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tron</a:t>
            </a:r>
            <a:r>
              <a:rPr lang="zh-CN" altLang="en-US" sz="105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105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105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年正式亮相，并将于</a:t>
            </a:r>
            <a:r>
              <a:rPr lang="en-US" altLang="zh-CN" sz="105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r>
              <a:rPr lang="zh-CN" altLang="en-US" sz="105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年一季度上市。</a:t>
            </a:r>
          </a:p>
          <a:p>
            <a:pPr algn="l" fontAlgn="base">
              <a:lnSpc>
                <a:spcPct val="150000"/>
              </a:lnSpc>
            </a:pPr>
            <a:r>
              <a:rPr lang="zh-CN" altLang="en-US" sz="105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同时，公司积极进军新能源汽车市场，已推出途观</a:t>
            </a:r>
            <a:r>
              <a:rPr lang="en-US" altLang="zh-CN" sz="105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r>
              <a:rPr lang="zh-CN" altLang="en-US" sz="105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插电式混合动力版、帕萨特插电式混合动力版、朗逸纯电、途岳纯电等车型。</a:t>
            </a:r>
            <a:r>
              <a:rPr lang="en-US" altLang="zh-CN" sz="105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105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05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05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月，大众汽车集团全球首个</a:t>
            </a:r>
            <a:r>
              <a:rPr lang="en-US" altLang="zh-CN" sz="105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MEB</a:t>
            </a:r>
            <a:r>
              <a:rPr lang="zh-CN" altLang="en-US" sz="105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纯电动车工厂正式投产；</a:t>
            </a:r>
            <a:r>
              <a:rPr lang="en-US" altLang="zh-CN" sz="105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105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年，基于全新</a:t>
            </a:r>
            <a:r>
              <a:rPr lang="en-US" altLang="zh-CN" sz="105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MEB</a:t>
            </a:r>
            <a:r>
              <a:rPr lang="zh-CN" altLang="en-US" sz="105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纯电动车模块化平台的</a:t>
            </a:r>
            <a:r>
              <a:rPr lang="en-US" altLang="zh-CN" sz="105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ID.4 X</a:t>
            </a:r>
            <a:r>
              <a:rPr lang="zh-CN" altLang="en-US" sz="105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05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ID.6 X</a:t>
            </a:r>
            <a:r>
              <a:rPr lang="zh-CN" altLang="en-US" sz="105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及</a:t>
            </a:r>
            <a:r>
              <a:rPr lang="en-US" altLang="zh-CN" sz="105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ID.3</a:t>
            </a:r>
            <a:r>
              <a:rPr lang="zh-CN" altLang="en-US" sz="105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在不到一年的时间内陆续投入市场。未来新工厂还将投产包括奥迪品牌在内的多款</a:t>
            </a:r>
            <a:r>
              <a:rPr lang="en-US" altLang="zh-CN" sz="105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MEB</a:t>
            </a:r>
            <a:r>
              <a:rPr lang="zh-CN" altLang="en-US" sz="105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平台纯电动车型。</a:t>
            </a:r>
            <a:endParaRPr lang="en-US" altLang="zh-CN" sz="1050" b="0" i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fontAlgn="base">
              <a:lnSpc>
                <a:spcPct val="150000"/>
              </a:lnSpc>
            </a:pPr>
            <a:endParaRPr lang="en-US" altLang="zh-CN" sz="105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fontAlgn="base">
              <a:lnSpc>
                <a:spcPct val="150000"/>
              </a:lnSpc>
            </a:pPr>
            <a:r>
              <a:rPr lang="zh-CN" altLang="en-US" sz="1050" b="1" i="0" dirty="0">
                <a:solidFill>
                  <a:srgbClr val="5C5C5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产品研发</a:t>
            </a:r>
          </a:p>
          <a:p>
            <a:pPr algn="l" fontAlgn="base">
              <a:lnSpc>
                <a:spcPct val="150000"/>
              </a:lnSpc>
            </a:pPr>
            <a:r>
              <a:rPr lang="zh-CN" altLang="en-US" sz="1050" b="0" i="0" dirty="0">
                <a:solidFill>
                  <a:srgbClr val="5C5C5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在产品研发方面，经过多年的探索与实践，上汽大众培养了一支高效率、高素质的研发队伍，建立了功能完善、具备国际水平的技术中心，包括位于上海安亭国内首个国际标准的乘用车专用综合性试车场、位于新疆吐鲁番的全球最大的极热干旱综合性试车场，以及造型中心、试制中心、零部件试验中心、碰撞中心、排放试验中心、声学试验中心、电磁兼容中心等研发配套设施；公司形成了能充分满足中国用户出行需求、创造最佳客户体验的整车研发能力，及在新能源、智能驾驶和移动在线服务领域的技术创新能力。目前，上汽大众已参与到大众汽车集团产品研发，并开展了一系列车型的国际联合开发、本土自主开发工作。</a:t>
            </a:r>
            <a:endParaRPr lang="en-US" altLang="zh-CN" sz="1050" b="0" i="0" dirty="0">
              <a:solidFill>
                <a:srgbClr val="5C5C5C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fontAlgn="base">
              <a:lnSpc>
                <a:spcPct val="150000"/>
              </a:lnSpc>
            </a:pPr>
            <a:endParaRPr lang="en-US" altLang="zh-CN" sz="1050" dirty="0">
              <a:solidFill>
                <a:srgbClr val="5C5C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fontAlgn="base">
              <a:lnSpc>
                <a:spcPct val="150000"/>
              </a:lnSpc>
            </a:pPr>
            <a:r>
              <a:rPr lang="zh-CN" altLang="en-US" sz="1050" b="1" i="0" dirty="0">
                <a:solidFill>
                  <a:srgbClr val="5C5C5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质量管理</a:t>
            </a:r>
          </a:p>
          <a:p>
            <a:pPr algn="l" fontAlgn="base">
              <a:lnSpc>
                <a:spcPct val="150000"/>
              </a:lnSpc>
            </a:pPr>
            <a:r>
              <a:rPr lang="zh-CN" altLang="en-US" sz="1050" b="0" i="0" dirty="0">
                <a:solidFill>
                  <a:srgbClr val="5C5C5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在质量管理方面，公司秉持“质量是上汽大众的生命”这一理念，建立了贯穿于整个产品生命周期的全过程质量管理体系，覆盖了整个业务链，并延伸到供应商体系。凭借在质量管理方面的优异表现，公司荣获了“全国质量奖”、“上海市市长质量奖”等质量领域的重量级奖项。</a:t>
            </a:r>
          </a:p>
          <a:p>
            <a:pPr algn="l" fontAlgn="base">
              <a:lnSpc>
                <a:spcPct val="150000"/>
              </a:lnSpc>
            </a:pPr>
            <a:endParaRPr lang="en-US" altLang="zh-CN" sz="1050" b="0" i="0" dirty="0">
              <a:solidFill>
                <a:srgbClr val="5C5C5C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fontAlgn="base">
              <a:lnSpc>
                <a:spcPct val="150000"/>
              </a:lnSpc>
            </a:pPr>
            <a:r>
              <a:rPr lang="zh-CN" altLang="en-US" sz="1050" b="1" i="0" dirty="0">
                <a:solidFill>
                  <a:srgbClr val="5C5C5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营销服务</a:t>
            </a:r>
          </a:p>
          <a:p>
            <a:pPr algn="l" fontAlgn="base">
              <a:lnSpc>
                <a:spcPct val="150000"/>
              </a:lnSpc>
            </a:pPr>
            <a:r>
              <a:rPr lang="zh-CN" altLang="en-US" sz="1050" b="0" i="0" dirty="0">
                <a:solidFill>
                  <a:srgbClr val="5C5C5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在营销服务方面，上汽大众经过多年的发展和完善，建设了近</a:t>
            </a:r>
            <a:r>
              <a:rPr lang="en-US" altLang="zh-CN" sz="1050" b="0" i="0" dirty="0">
                <a:solidFill>
                  <a:srgbClr val="5C5C5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2000</a:t>
            </a:r>
            <a:r>
              <a:rPr lang="zh-CN" altLang="en-US" sz="1050" b="0" i="0" dirty="0">
                <a:solidFill>
                  <a:srgbClr val="5C5C5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家销售与售后服务网络，为全国各地客户提供专业、便捷的服务。同时，公司持续关注客户体验，致力于提升用户满意度。大众品牌“</a:t>
            </a:r>
            <a:r>
              <a:rPr lang="en-US" altLang="zh-CN" sz="1050" b="0" i="0" dirty="0" err="1">
                <a:solidFill>
                  <a:srgbClr val="5C5C5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Techcare</a:t>
            </a:r>
            <a:r>
              <a:rPr lang="en-US" altLang="zh-CN" sz="1050" b="0" i="0" dirty="0">
                <a:solidFill>
                  <a:srgbClr val="5C5C5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050" b="0" i="0" dirty="0">
                <a:solidFill>
                  <a:srgbClr val="5C5C5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匠心挚诚”与斯柯达品牌“</a:t>
            </a:r>
            <a:r>
              <a:rPr lang="en-US" altLang="zh-CN" sz="1050" b="0" i="0" dirty="0">
                <a:solidFill>
                  <a:srgbClr val="5C5C5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Human Touch</a:t>
            </a:r>
            <a:r>
              <a:rPr lang="zh-CN" altLang="en-US" sz="1050" b="0" i="0" dirty="0">
                <a:solidFill>
                  <a:srgbClr val="5C5C5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真心呵护”为客户提供了更具针对性、更专业的服务体验。面对消费者需求的升级，上汽大众加速拓展全新的营销与服务生态，多种直连方式与线下渠道联动，为用户实现互通的闭环体验。大众品牌以纯电产品</a:t>
            </a:r>
            <a:r>
              <a:rPr lang="en-US" altLang="zh-CN" sz="1050" b="0" i="0" dirty="0">
                <a:solidFill>
                  <a:srgbClr val="5C5C5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ID.</a:t>
            </a:r>
            <a:r>
              <a:rPr lang="zh-CN" altLang="en-US" sz="1050" b="0" i="0" dirty="0">
                <a:solidFill>
                  <a:srgbClr val="5C5C5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家族为契机，构建全新的代理制营销模式。目前，</a:t>
            </a:r>
            <a:r>
              <a:rPr lang="en-US" altLang="zh-CN" sz="1050" b="0" i="0" dirty="0">
                <a:solidFill>
                  <a:srgbClr val="5C5C5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ID. Store (X)</a:t>
            </a:r>
            <a:r>
              <a:rPr lang="zh-CN" altLang="en-US" sz="1050" b="0" i="0" dirty="0">
                <a:solidFill>
                  <a:srgbClr val="5C5C5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新零售业态正稳步推进，</a:t>
            </a:r>
            <a:r>
              <a:rPr lang="en-US" altLang="zh-CN" sz="1050" b="0" i="0" dirty="0">
                <a:solidFill>
                  <a:srgbClr val="5C5C5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zh-CN" altLang="en-US" sz="1050" b="0" i="0" dirty="0">
                <a:solidFill>
                  <a:srgbClr val="5C5C5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多家</a:t>
            </a:r>
            <a:r>
              <a:rPr lang="en-US" altLang="zh-CN" sz="1050" b="0" i="0" dirty="0">
                <a:solidFill>
                  <a:srgbClr val="5C5C5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ID. Store (X)</a:t>
            </a:r>
            <a:r>
              <a:rPr lang="zh-CN" altLang="en-US" sz="1050" b="0" i="0" dirty="0">
                <a:solidFill>
                  <a:srgbClr val="5C5C5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在国内新能源重点城市落位开业。上汽奥迪同样着眼于创新商业模式，线上构建完整的、人性化的数字服务生态系统，线下把奥迪都市店开进繁华商圈，打造以用户为核心的实体电商生态体验。</a:t>
            </a:r>
            <a:endParaRPr lang="en-US" altLang="zh-CN" sz="1050" b="0" i="0" dirty="0">
              <a:solidFill>
                <a:srgbClr val="5C5C5C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884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2D95D3-14CE-4326-8102-3CBD38B2C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公司业务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BDC3948E-D037-4CCF-AE06-C53B1769D885}"/>
              </a:ext>
            </a:extLst>
          </p:cNvPr>
          <p:cNvCxnSpPr/>
          <p:nvPr/>
        </p:nvCxnSpPr>
        <p:spPr>
          <a:xfrm>
            <a:off x="0" y="1135781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>
            <a:extLst>
              <a:ext uri="{FF2B5EF4-FFF2-40B4-BE49-F238E27FC236}">
                <a16:creationId xmlns:a16="http://schemas.microsoft.com/office/drawing/2014/main" id="{3C0C09ED-503E-413A-A4AF-BA54CA2F7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206" y="18255"/>
            <a:ext cx="2164498" cy="983079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A27D5430-37DA-443A-9A11-814AAFDD098B}"/>
              </a:ext>
            </a:extLst>
          </p:cNvPr>
          <p:cNvGrpSpPr/>
          <p:nvPr/>
        </p:nvGrpSpPr>
        <p:grpSpPr>
          <a:xfrm>
            <a:off x="1891131" y="1694685"/>
            <a:ext cx="8409738" cy="4539085"/>
            <a:chOff x="333253" y="1143000"/>
            <a:chExt cx="8728298" cy="5094312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B9B10CBC-7A61-41BE-A599-B9975D517288}"/>
                </a:ext>
              </a:extLst>
            </p:cNvPr>
            <p:cNvGrpSpPr/>
            <p:nvPr/>
          </p:nvGrpSpPr>
          <p:grpSpPr>
            <a:xfrm>
              <a:off x="1475656" y="1556792"/>
              <a:ext cx="6120679" cy="4370422"/>
              <a:chOff x="1749549" y="1556792"/>
              <a:chExt cx="6120679" cy="4370422"/>
            </a:xfrm>
          </p:grpSpPr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51D291B9-957E-4C27-8F4B-F871B8151DD6}"/>
                  </a:ext>
                </a:extLst>
              </p:cNvPr>
              <p:cNvGrpSpPr/>
              <p:nvPr/>
            </p:nvGrpSpPr>
            <p:grpSpPr>
              <a:xfrm>
                <a:off x="1749549" y="1556792"/>
                <a:ext cx="6120679" cy="4370422"/>
                <a:chOff x="1893565" y="1556792"/>
                <a:chExt cx="6120679" cy="4370422"/>
              </a:xfrm>
            </p:grpSpPr>
            <p:pic>
              <p:nvPicPr>
                <p:cNvPr id="17" name="Picture 2" descr="E:\ntk-1352-21001.jpg">
                  <a:extLst>
                    <a:ext uri="{FF2B5EF4-FFF2-40B4-BE49-F238E27FC236}">
                      <a16:creationId xmlns:a16="http://schemas.microsoft.com/office/drawing/2014/main" id="{C45611B6-C713-44BE-B5A2-DACC3820E15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67248" y="1844824"/>
                  <a:ext cx="4876800" cy="36576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9" name="Freeform 17">
                  <a:extLst>
                    <a:ext uri="{FF2B5EF4-FFF2-40B4-BE49-F238E27FC236}">
                      <a16:creationId xmlns:a16="http://schemas.microsoft.com/office/drawing/2014/main" id="{29B766F9-2DAA-44F4-8BAA-EF4EDFE425A1}"/>
                    </a:ext>
                  </a:extLst>
                </p:cNvPr>
                <p:cNvSpPr/>
                <p:nvPr/>
              </p:nvSpPr>
              <p:spPr bwMode="auto">
                <a:xfrm>
                  <a:off x="1893565" y="2996952"/>
                  <a:ext cx="1570038" cy="773857"/>
                </a:xfrm>
                <a:custGeom>
                  <a:avLst/>
                  <a:gdLst>
                    <a:gd name="T0" fmla="*/ 1200 w 1200"/>
                    <a:gd name="T1" fmla="*/ 1152 h 1152"/>
                    <a:gd name="T2" fmla="*/ 1200 w 1200"/>
                    <a:gd name="T3" fmla="*/ 0 h 1152"/>
                    <a:gd name="T4" fmla="*/ 0 w 1200"/>
                    <a:gd name="T5" fmla="*/ 0 h 1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00" h="1152">
                      <a:moveTo>
                        <a:pt x="1200" y="1152"/>
                      </a:moveTo>
                      <a:lnTo>
                        <a:pt x="120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 cap="flat" cmpd="sng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Text Box 19">
                  <a:extLst>
                    <a:ext uri="{FF2B5EF4-FFF2-40B4-BE49-F238E27FC236}">
                      <a16:creationId xmlns:a16="http://schemas.microsoft.com/office/drawing/2014/main" id="{7DBAF7E9-0980-4FFD-84E1-9CFE8CDA008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95736" y="2708920"/>
                  <a:ext cx="1362444" cy="5539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zh-CN" altLang="en-US" sz="1200" b="1" dirty="0">
                      <a:solidFill>
                        <a:schemeClr val="accent2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</a:rPr>
                    <a:t>动力总成</a:t>
                  </a:r>
                  <a:r>
                    <a:rPr lang="zh-CN" altLang="en-US" sz="1200" dirty="0">
                      <a:solidFill>
                        <a:schemeClr val="accent2"/>
                      </a:solidFill>
                      <a:latin typeface="Times New Roman" panose="02020603050405020304" pitchFamily="18" charset="0"/>
                    </a:rPr>
                    <a:t> </a:t>
                  </a:r>
                  <a:endParaRPr lang="en-US" altLang="zh-CN" sz="1200" dirty="0">
                    <a:solidFill>
                      <a:schemeClr val="accent2"/>
                    </a:solidFill>
                    <a:latin typeface="Times New Roman" panose="02020603050405020304" pitchFamily="18" charset="0"/>
                  </a:endParaRPr>
                </a:p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200" dirty="0"/>
                    <a:t>Engine assembly</a:t>
                  </a:r>
                  <a:endParaRPr lang="en-US" altLang="zh-CN" sz="1200" dirty="0">
                    <a:solidFill>
                      <a:schemeClr val="accent2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" name="Freeform 17">
                  <a:extLst>
                    <a:ext uri="{FF2B5EF4-FFF2-40B4-BE49-F238E27FC236}">
                      <a16:creationId xmlns:a16="http://schemas.microsoft.com/office/drawing/2014/main" id="{74763FFF-ACDA-4770-A1E4-F7BB92D75D32}"/>
                    </a:ext>
                  </a:extLst>
                </p:cNvPr>
                <p:cNvSpPr/>
                <p:nvPr/>
              </p:nvSpPr>
              <p:spPr bwMode="auto">
                <a:xfrm rot="10800000">
                  <a:off x="5652118" y="3212974"/>
                  <a:ext cx="2362126" cy="945397"/>
                </a:xfrm>
                <a:custGeom>
                  <a:avLst/>
                  <a:gdLst>
                    <a:gd name="T0" fmla="*/ 1200 w 1200"/>
                    <a:gd name="T1" fmla="*/ 1152 h 1152"/>
                    <a:gd name="T2" fmla="*/ 1200 w 1200"/>
                    <a:gd name="T3" fmla="*/ 0 h 1152"/>
                    <a:gd name="T4" fmla="*/ 0 w 1200"/>
                    <a:gd name="T5" fmla="*/ 0 h 1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00" h="1152">
                      <a:moveTo>
                        <a:pt x="1200" y="1152"/>
                      </a:moveTo>
                      <a:lnTo>
                        <a:pt x="120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 cap="flat" cmpd="sng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zh-CN" altLang="en-US"/>
                </a:p>
              </p:txBody>
            </p:sp>
            <p:sp>
              <p:nvSpPr>
                <p:cNvPr id="22" name="Freeform 17">
                  <a:extLst>
                    <a:ext uri="{FF2B5EF4-FFF2-40B4-BE49-F238E27FC236}">
                      <a16:creationId xmlns:a16="http://schemas.microsoft.com/office/drawing/2014/main" id="{F09CD703-B932-4ADA-8AEE-E854EF678BD4}"/>
                    </a:ext>
                  </a:extLst>
                </p:cNvPr>
                <p:cNvSpPr/>
                <p:nvPr/>
              </p:nvSpPr>
              <p:spPr bwMode="auto">
                <a:xfrm>
                  <a:off x="3463603" y="1854116"/>
                  <a:ext cx="1352696" cy="804282"/>
                </a:xfrm>
                <a:custGeom>
                  <a:avLst/>
                  <a:gdLst>
                    <a:gd name="T0" fmla="*/ 1200 w 1200"/>
                    <a:gd name="T1" fmla="*/ 1152 h 1152"/>
                    <a:gd name="T2" fmla="*/ 1200 w 1200"/>
                    <a:gd name="T3" fmla="*/ 0 h 1152"/>
                    <a:gd name="T4" fmla="*/ 0 w 1200"/>
                    <a:gd name="T5" fmla="*/ 0 h 1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00" h="1152">
                      <a:moveTo>
                        <a:pt x="1200" y="1152"/>
                      </a:moveTo>
                      <a:lnTo>
                        <a:pt x="120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 cap="flat" cmpd="sng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Text Box 19">
                  <a:extLst>
                    <a:ext uri="{FF2B5EF4-FFF2-40B4-BE49-F238E27FC236}">
                      <a16:creationId xmlns:a16="http://schemas.microsoft.com/office/drawing/2014/main" id="{91943EC5-BAF3-42A4-8B9E-0E6912E106F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436096" y="5085184"/>
                  <a:ext cx="792087" cy="5539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>
                  <a:spAutoFit/>
                </a:bodyPr>
                <a:lstStyle/>
                <a:p>
                  <a:pPr algn="r" eaLnBrk="0" hangingPunct="0">
                    <a:spcBef>
                      <a:spcPct val="50000"/>
                    </a:spcBef>
                  </a:pPr>
                  <a:r>
                    <a:rPr lang="zh-CN" altLang="en-US" sz="1200" b="1" dirty="0">
                      <a:solidFill>
                        <a:schemeClr val="accent2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</a:rPr>
                    <a:t>底盘</a:t>
                  </a:r>
                  <a:endParaRPr lang="en-US" altLang="zh-CN" sz="1200" b="1" dirty="0">
                    <a:solidFill>
                      <a:schemeClr val="accent2"/>
                    </a:solidFill>
                    <a:latin typeface="Times New Roman" panose="02020603050405020304" pitchFamily="18" charset="0"/>
                  </a:endParaRPr>
                </a:p>
                <a:p>
                  <a:pPr algn="r" eaLnBrk="0" hangingPunct="0">
                    <a:spcBef>
                      <a:spcPct val="50000"/>
                    </a:spcBef>
                  </a:pPr>
                  <a:r>
                    <a:rPr lang="en-US" altLang="zh-CN" sz="1200" dirty="0"/>
                    <a:t>chassis</a:t>
                  </a:r>
                  <a:r>
                    <a:rPr lang="zh-CN" altLang="en-US" sz="1200" b="1" dirty="0">
                      <a:solidFill>
                        <a:schemeClr val="accent2"/>
                      </a:solidFill>
                      <a:latin typeface="Times New Roman" panose="02020603050405020304" pitchFamily="18" charset="0"/>
                    </a:rPr>
                    <a:t> </a:t>
                  </a:r>
                  <a:endParaRPr lang="en-US" altLang="zh-CN" sz="1200" b="1" dirty="0">
                    <a:solidFill>
                      <a:schemeClr val="accent2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" name="Text Box 19">
                  <a:extLst>
                    <a:ext uri="{FF2B5EF4-FFF2-40B4-BE49-F238E27FC236}">
                      <a16:creationId xmlns:a16="http://schemas.microsoft.com/office/drawing/2014/main" id="{7C7E0A36-E107-4A9D-A971-699A25882D3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79912" y="1556792"/>
                  <a:ext cx="1046134" cy="5539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zh-CN" altLang="en-US" sz="1200" b="1" dirty="0">
                      <a:solidFill>
                        <a:schemeClr val="accent2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</a:rPr>
                    <a:t>车身焊接</a:t>
                  </a:r>
                  <a:endParaRPr lang="en-US" altLang="zh-CN" sz="1200" b="1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endParaRPr>
                </a:p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200" dirty="0"/>
                    <a:t>Body welding</a:t>
                  </a:r>
                </a:p>
              </p:txBody>
            </p:sp>
            <p:sp>
              <p:nvSpPr>
                <p:cNvPr id="26" name="Freeform 17">
                  <a:extLst>
                    <a:ext uri="{FF2B5EF4-FFF2-40B4-BE49-F238E27FC236}">
                      <a16:creationId xmlns:a16="http://schemas.microsoft.com/office/drawing/2014/main" id="{E1A74944-E277-4436-8133-A59151288BED}"/>
                    </a:ext>
                  </a:extLst>
                </p:cNvPr>
                <p:cNvSpPr/>
                <p:nvPr/>
              </p:nvSpPr>
              <p:spPr bwMode="auto">
                <a:xfrm flipV="1">
                  <a:off x="3463603" y="4283800"/>
                  <a:ext cx="1708621" cy="1377445"/>
                </a:xfrm>
                <a:custGeom>
                  <a:avLst/>
                  <a:gdLst>
                    <a:gd name="T0" fmla="*/ 1200 w 1200"/>
                    <a:gd name="T1" fmla="*/ 1152 h 1152"/>
                    <a:gd name="T2" fmla="*/ 1200 w 1200"/>
                    <a:gd name="T3" fmla="*/ 0 h 1152"/>
                    <a:gd name="T4" fmla="*/ 0 w 1200"/>
                    <a:gd name="T5" fmla="*/ 0 h 1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00" h="1152">
                      <a:moveTo>
                        <a:pt x="1200" y="1152"/>
                      </a:moveTo>
                      <a:lnTo>
                        <a:pt x="120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 cap="flat" cmpd="sng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Text Box 19">
                  <a:extLst>
                    <a:ext uri="{FF2B5EF4-FFF2-40B4-BE49-F238E27FC236}">
                      <a16:creationId xmlns:a16="http://schemas.microsoft.com/office/drawing/2014/main" id="{D567116F-388F-43BA-A1D3-B0165042035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95936" y="5373216"/>
                  <a:ext cx="1173994" cy="5539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zh-CN" altLang="en-US" sz="1200" b="1" dirty="0">
                      <a:solidFill>
                        <a:schemeClr val="accent2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</a:rPr>
                    <a:t>车门总成</a:t>
                  </a:r>
                  <a:endParaRPr lang="en-US" altLang="zh-CN" sz="1200" dirty="0">
                    <a:solidFill>
                      <a:schemeClr val="accent2"/>
                    </a:solidFill>
                    <a:latin typeface="Times New Roman" panose="02020603050405020304" pitchFamily="18" charset="0"/>
                  </a:endParaRPr>
                </a:p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200" dirty="0"/>
                    <a:t>Doors assembly</a:t>
                  </a:r>
                  <a:endParaRPr lang="en-US" altLang="zh-CN" sz="1200" dirty="0">
                    <a:solidFill>
                      <a:schemeClr val="accent2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" name="Freeform 17">
                  <a:extLst>
                    <a:ext uri="{FF2B5EF4-FFF2-40B4-BE49-F238E27FC236}">
                      <a16:creationId xmlns:a16="http://schemas.microsoft.com/office/drawing/2014/main" id="{B3854F5C-68D7-4B3D-BDC0-9C13276E225D}"/>
                    </a:ext>
                  </a:extLst>
                </p:cNvPr>
                <p:cNvSpPr/>
                <p:nvPr/>
              </p:nvSpPr>
              <p:spPr bwMode="auto">
                <a:xfrm flipH="1">
                  <a:off x="6516214" y="2348880"/>
                  <a:ext cx="1091969" cy="216024"/>
                </a:xfrm>
                <a:custGeom>
                  <a:avLst/>
                  <a:gdLst>
                    <a:gd name="T0" fmla="*/ 1200 w 1200"/>
                    <a:gd name="T1" fmla="*/ 1152 h 1152"/>
                    <a:gd name="T2" fmla="*/ 1200 w 1200"/>
                    <a:gd name="T3" fmla="*/ 0 h 1152"/>
                    <a:gd name="T4" fmla="*/ 0 w 1200"/>
                    <a:gd name="T5" fmla="*/ 0 h 1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00" h="1152">
                      <a:moveTo>
                        <a:pt x="1200" y="1152"/>
                      </a:moveTo>
                      <a:lnTo>
                        <a:pt x="120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 cap="flat" cmpd="sng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Text Box 19">
                  <a:extLst>
                    <a:ext uri="{FF2B5EF4-FFF2-40B4-BE49-F238E27FC236}">
                      <a16:creationId xmlns:a16="http://schemas.microsoft.com/office/drawing/2014/main" id="{B98DD76F-8D57-49D8-9288-26FCBE17106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516214" y="2060848"/>
                  <a:ext cx="936106" cy="5539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>
                  <a:spAutoFit/>
                </a:bodyPr>
                <a:lstStyle/>
                <a:p>
                  <a:pPr algn="r" eaLnBrk="0" hangingPunct="0">
                    <a:spcBef>
                      <a:spcPct val="50000"/>
                    </a:spcBef>
                  </a:pPr>
                  <a:r>
                    <a:rPr lang="zh-CN" altLang="en-US" sz="1200" b="1" dirty="0">
                      <a:solidFill>
                        <a:schemeClr val="accent2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</a:rPr>
                    <a:t>油漆</a:t>
                  </a:r>
                  <a:endParaRPr lang="en-US" altLang="zh-CN" sz="1200" b="1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endParaRPr>
                </a:p>
                <a:p>
                  <a:pPr algn="r" eaLnBrk="0" hangingPunct="0">
                    <a:spcBef>
                      <a:spcPct val="50000"/>
                    </a:spcBef>
                  </a:pPr>
                  <a:r>
                    <a:rPr lang="en-US" altLang="zh-CN" sz="1200" dirty="0"/>
                    <a:t>Paint</a:t>
                  </a:r>
                  <a:endParaRPr lang="en-US" altLang="zh-CN" sz="1200" b="1" dirty="0">
                    <a:solidFill>
                      <a:schemeClr val="accent2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5" name="Freeform 17">
                <a:extLst>
                  <a:ext uri="{FF2B5EF4-FFF2-40B4-BE49-F238E27FC236}">
                    <a16:creationId xmlns:a16="http://schemas.microsoft.com/office/drawing/2014/main" id="{A0857A7E-725B-4027-AE88-9E017BE0B348}"/>
                  </a:ext>
                </a:extLst>
              </p:cNvPr>
              <p:cNvSpPr/>
              <p:nvPr/>
            </p:nvSpPr>
            <p:spPr bwMode="auto">
              <a:xfrm rot="10800000">
                <a:off x="5292080" y="4427817"/>
                <a:ext cx="1080117" cy="945397"/>
              </a:xfrm>
              <a:custGeom>
                <a:avLst/>
                <a:gdLst>
                  <a:gd name="T0" fmla="*/ 1200 w 1200"/>
                  <a:gd name="T1" fmla="*/ 1152 h 1152"/>
                  <a:gd name="T2" fmla="*/ 1200 w 1200"/>
                  <a:gd name="T3" fmla="*/ 0 h 1152"/>
                  <a:gd name="T4" fmla="*/ 0 w 1200"/>
                  <a:gd name="T5" fmla="*/ 0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00" h="1152">
                    <a:moveTo>
                      <a:pt x="1200" y="1152"/>
                    </a:moveTo>
                    <a:lnTo>
                      <a:pt x="1200" y="0"/>
                    </a:lnTo>
                    <a:lnTo>
                      <a:pt x="0" y="0"/>
                    </a:lnTo>
                  </a:path>
                </a:pathLst>
              </a:custGeom>
              <a:noFill/>
              <a:ln w="25400" cap="flat" cmpd="sng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endParaRPr lang="zh-CN" altLang="en-US"/>
              </a:p>
            </p:txBody>
          </p:sp>
          <p:sp>
            <p:nvSpPr>
              <p:cNvPr id="16" name="Text Box 19">
                <a:extLst>
                  <a:ext uri="{FF2B5EF4-FFF2-40B4-BE49-F238E27FC236}">
                    <a16:creationId xmlns:a16="http://schemas.microsoft.com/office/drawing/2014/main" id="{87093DED-AB58-495B-BFC0-B8A4CFC7AA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02077" y="3861048"/>
                <a:ext cx="962090" cy="5539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rIns="0">
                <a:spAutoFit/>
              </a:bodyPr>
              <a:lstStyle/>
              <a:p>
                <a:pPr algn="r" eaLnBrk="0" hangingPunct="0">
                  <a:spcBef>
                    <a:spcPct val="50000"/>
                  </a:spcBef>
                </a:pPr>
                <a:r>
                  <a:rPr lang="zh-CN" altLang="en-US" sz="1200" b="1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小预装</a:t>
                </a:r>
                <a:endParaRPr lang="en-US" altLang="zh-CN" sz="12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</a:endParaRPr>
              </a:p>
              <a:p>
                <a:pPr algn="r" eaLnBrk="0" hangingPunct="0">
                  <a:spcBef>
                    <a:spcPct val="50000"/>
                  </a:spcBef>
                </a:pPr>
                <a:r>
                  <a:rPr lang="en-US" altLang="zh-CN" sz="1200" dirty="0"/>
                  <a:t>preassemble</a:t>
                </a:r>
                <a:endParaRPr lang="en-US" altLang="zh-CN" sz="1200" b="1" dirty="0">
                  <a:solidFill>
                    <a:schemeClr val="accent2"/>
                  </a:solidFill>
                  <a:latin typeface="Times New Roman" panose="02020603050405020304" pitchFamily="18" charset="0"/>
                </a:endParaRPr>
              </a:p>
            </p:txBody>
          </p:sp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48A04140-7E1C-4930-B1AD-091E689FC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8304" y="4797272"/>
              <a:ext cx="1808781" cy="108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EFDA1B69-A61B-4EDE-B3A4-13278CD3D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253" y="2445919"/>
              <a:ext cx="926379" cy="108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83C43DD-6315-4A25-A4EE-718841954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4967" y="5157312"/>
              <a:ext cx="1032857" cy="108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C8E64E67-3710-4A80-B6D4-505B58978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0675" y="1143000"/>
              <a:ext cx="1440000" cy="108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A9558F3B-BC74-4CEB-BFA8-582C6DFC696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6336" y="3525919"/>
              <a:ext cx="1440000" cy="108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3F287E9A-7EB9-41FD-B549-680BED3ED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8304" y="1686324"/>
              <a:ext cx="1753247" cy="108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045554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2D95D3-14CE-4326-8102-3CBD38B2C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公司业务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BDC3948E-D037-4CCF-AE06-C53B1769D885}"/>
              </a:ext>
            </a:extLst>
          </p:cNvPr>
          <p:cNvCxnSpPr/>
          <p:nvPr/>
        </p:nvCxnSpPr>
        <p:spPr>
          <a:xfrm>
            <a:off x="0" y="1135781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>
            <a:extLst>
              <a:ext uri="{FF2B5EF4-FFF2-40B4-BE49-F238E27FC236}">
                <a16:creationId xmlns:a16="http://schemas.microsoft.com/office/drawing/2014/main" id="{3C0C09ED-503E-413A-A4AF-BA54CA2F7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206" y="18255"/>
            <a:ext cx="2164498" cy="983079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74A64201-8AF8-459B-9A3D-563808B2F7AE}"/>
              </a:ext>
            </a:extLst>
          </p:cNvPr>
          <p:cNvSpPr txBox="1"/>
          <p:nvPr/>
        </p:nvSpPr>
        <p:spPr>
          <a:xfrm>
            <a:off x="938463" y="1143254"/>
            <a:ext cx="10515600" cy="2208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随着上海、南京、仪征业务的逐步稳定，宁波、长沙两地项目的开展，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宁波基地位于杭州湾新区，为上海大众第六厂区提供整车生产业务，目前拥有员工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3000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多余人，业务覆盖上汽大众宁波分公司车身、</a:t>
            </a:r>
            <a:r>
              <a:rPr lang="en-US" altLang="zh-CN" dirty="0" err="1">
                <a:latin typeface="黑体" panose="02010609060101010101" pitchFamily="49" charset="-122"/>
                <a:ea typeface="黑体" panose="02010609060101010101" pitchFamily="49" charset="-122"/>
              </a:rPr>
              <a:t>pvc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密封、总装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大车间。主要生产车型有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大众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VW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品牌</a:t>
            </a:r>
            <a:r>
              <a:rPr lang="en-US" altLang="zh-CN" b="1" dirty="0" err="1">
                <a:latin typeface="黑体" panose="02010609060101010101" pitchFamily="49" charset="-122"/>
                <a:ea typeface="黑体" panose="02010609060101010101" pitchFamily="49" charset="-122"/>
              </a:rPr>
              <a:t>Lamando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凌渡、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B-SUV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途昂以及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Skoda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品牌</a:t>
            </a:r>
            <a:r>
              <a:rPr lang="en-US" altLang="zh-CN" b="1" dirty="0" err="1">
                <a:latin typeface="黑体" panose="02010609060101010101" pitchFamily="49" charset="-122"/>
                <a:ea typeface="黑体" panose="02010609060101010101" pitchFamily="49" charset="-122"/>
              </a:rPr>
              <a:t>Octaiva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新明锐、柯珞克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种车型。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0651ECF8-288D-4534-8E7D-B07A114C1F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462" y="3449697"/>
            <a:ext cx="8273734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6F9459B0-825A-45D9-862D-D7842B3DB0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05" y="3449697"/>
            <a:ext cx="5568693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677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2D95D3-14CE-4326-8102-3CBD38B2C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车身车间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BDC3948E-D037-4CCF-AE06-C53B1769D885}"/>
              </a:ext>
            </a:extLst>
          </p:cNvPr>
          <p:cNvCxnSpPr/>
          <p:nvPr/>
        </p:nvCxnSpPr>
        <p:spPr>
          <a:xfrm>
            <a:off x="0" y="1135781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>
            <a:extLst>
              <a:ext uri="{FF2B5EF4-FFF2-40B4-BE49-F238E27FC236}">
                <a16:creationId xmlns:a16="http://schemas.microsoft.com/office/drawing/2014/main" id="{3C0C09ED-503E-413A-A4AF-BA54CA2F7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206" y="18255"/>
            <a:ext cx="2164498" cy="983079"/>
          </a:xfrm>
          <a:prstGeom prst="rect">
            <a:avLst/>
          </a:prstGeom>
        </p:spPr>
      </p:pic>
      <p:pic>
        <p:nvPicPr>
          <p:cNvPr id="30" name="图片 13">
            <a:extLst>
              <a:ext uri="{FF2B5EF4-FFF2-40B4-BE49-F238E27FC236}">
                <a16:creationId xmlns:a16="http://schemas.microsoft.com/office/drawing/2014/main" id="{C5C846DF-92F4-4AC1-A711-584F1BE90A31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455" y="1394619"/>
            <a:ext cx="3960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图片 14">
            <a:extLst>
              <a:ext uri="{FF2B5EF4-FFF2-40B4-BE49-F238E27FC236}">
                <a16:creationId xmlns:a16="http://schemas.microsoft.com/office/drawing/2014/main" id="{D28B365A-6373-49C0-803C-2F1851B7E37E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041" y="4136111"/>
            <a:ext cx="3960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图片 15">
            <a:extLst>
              <a:ext uri="{FF2B5EF4-FFF2-40B4-BE49-F238E27FC236}">
                <a16:creationId xmlns:a16="http://schemas.microsoft.com/office/drawing/2014/main" id="{586EE089-988C-4622-A548-9909FE1F8CF2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455" y="4136111"/>
            <a:ext cx="3960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8C2F4E1-A05C-4389-8072-BC52D324E7B0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041" y="1394619"/>
            <a:ext cx="39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970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2D95D3-14CE-4326-8102-3CBD38B2C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油漆车间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-PVC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模块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BDC3948E-D037-4CCF-AE06-C53B1769D885}"/>
              </a:ext>
            </a:extLst>
          </p:cNvPr>
          <p:cNvCxnSpPr/>
          <p:nvPr/>
        </p:nvCxnSpPr>
        <p:spPr>
          <a:xfrm>
            <a:off x="0" y="1135781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>
            <a:extLst>
              <a:ext uri="{FF2B5EF4-FFF2-40B4-BE49-F238E27FC236}">
                <a16:creationId xmlns:a16="http://schemas.microsoft.com/office/drawing/2014/main" id="{3C0C09ED-503E-413A-A4AF-BA54CA2F7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206" y="18255"/>
            <a:ext cx="2164498" cy="983079"/>
          </a:xfrm>
          <a:prstGeom prst="rect">
            <a:avLst/>
          </a:prstGeom>
        </p:spPr>
      </p:pic>
      <p:pic>
        <p:nvPicPr>
          <p:cNvPr id="30" name="图片 3">
            <a:extLst>
              <a:ext uri="{FF2B5EF4-FFF2-40B4-BE49-F238E27FC236}">
                <a16:creationId xmlns:a16="http://schemas.microsoft.com/office/drawing/2014/main" id="{48FE1223-228B-4815-84C4-A7A140D1DC4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73" y="1381344"/>
            <a:ext cx="3960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图片 4">
            <a:extLst>
              <a:ext uri="{FF2B5EF4-FFF2-40B4-BE49-F238E27FC236}">
                <a16:creationId xmlns:a16="http://schemas.microsoft.com/office/drawing/2014/main" id="{1F8EAEAA-8267-43B1-AA1A-A646280A0796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561" y="1343818"/>
            <a:ext cx="3960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图片 5">
            <a:extLst>
              <a:ext uri="{FF2B5EF4-FFF2-40B4-BE49-F238E27FC236}">
                <a16:creationId xmlns:a16="http://schemas.microsoft.com/office/drawing/2014/main" id="{55979F3F-A2EF-44B7-B9FB-9CFA211AA1E1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659" y="3933782"/>
            <a:ext cx="3960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2F27BD85-01C1-460C-9B0C-E70064E3430E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561" y="3933782"/>
            <a:ext cx="3960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1028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1615</Words>
  <Application>Microsoft Office PowerPoint</Application>
  <PresentationFormat>宽屏</PresentationFormat>
  <Paragraphs>128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맑은 고딕</vt:lpstr>
      <vt:lpstr>等线</vt:lpstr>
      <vt:lpstr>等线 Light</vt:lpstr>
      <vt:lpstr>黑体</vt:lpstr>
      <vt:lpstr>宋体</vt:lpstr>
      <vt:lpstr>微软雅黑</vt:lpstr>
      <vt:lpstr>Arial</vt:lpstr>
      <vt:lpstr>Times New Roman</vt:lpstr>
      <vt:lpstr>Verdana</vt:lpstr>
      <vt:lpstr>Wingdings</vt:lpstr>
      <vt:lpstr>Office 主题​​</vt:lpstr>
      <vt:lpstr>上汽大众企业宣讲</vt:lpstr>
      <vt:lpstr>目录</vt:lpstr>
      <vt:lpstr>PowerPoint 演示文稿</vt:lpstr>
      <vt:lpstr>上汽大众介绍</vt:lpstr>
      <vt:lpstr>上汽大众介绍</vt:lpstr>
      <vt:lpstr>公司业务</vt:lpstr>
      <vt:lpstr>公司业务</vt:lpstr>
      <vt:lpstr>车身车间</vt:lpstr>
      <vt:lpstr>油漆车间-PVC模块</vt:lpstr>
      <vt:lpstr>总装车间</vt:lpstr>
      <vt:lpstr>PowerPoint 演示文稿</vt:lpstr>
      <vt:lpstr>员工发展</vt:lpstr>
      <vt:lpstr>员工发展</vt:lpstr>
      <vt:lpstr>员工培训</vt:lpstr>
      <vt:lpstr>团总支活动</vt:lpstr>
      <vt:lpstr>员工活动</vt:lpstr>
      <vt:lpstr>PowerPoint 演示文稿</vt:lpstr>
      <vt:lpstr>作息时间</vt:lpstr>
      <vt:lpstr>薪酬标准——实习期</vt:lpstr>
      <vt:lpstr>薪酬标准——转正期</vt:lpstr>
      <vt:lpstr>员工食宿</vt:lpstr>
      <vt:lpstr>日常福利</vt:lpstr>
      <vt:lpstr>招聘需求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上汽大众校园招聘宣讲</dc:title>
  <dc:creator>陈 良良</dc:creator>
  <cp:lastModifiedBy>鑫 胡</cp:lastModifiedBy>
  <cp:revision>9</cp:revision>
  <dcterms:created xsi:type="dcterms:W3CDTF">2022-03-09T14:03:13Z</dcterms:created>
  <dcterms:modified xsi:type="dcterms:W3CDTF">2022-05-05T01:16:19Z</dcterms:modified>
</cp:coreProperties>
</file>